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Fragen stellen,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7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80517" y="136820"/>
            <a:ext cx="1929031" cy="192903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"/><Relationship Id="rId3" Type="http://schemas.openxmlformats.org/officeDocument/2006/relationships/hyperlink" Target="http://pinout.xyz" TargetMode="External"/><Relationship Id="rId4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Relationship Id="rId3" Type="http://schemas.openxmlformats.org/officeDocument/2006/relationships/hyperlink" Target="http://microsoft.com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hyperlink" Target="http://test.de" TargetMode="External"/><Relationship Id="rId9" Type="http://schemas.openxmlformats.org/officeDocument/2006/relationships/image" Target="../media/image5.tif"/><Relationship Id="rId10" Type="http://schemas.openxmlformats.org/officeDocument/2006/relationships/hyperlink" Target="http://cern.ch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6.tif"/><Relationship Id="rId5" Type="http://schemas.openxmlformats.org/officeDocument/2006/relationships/hyperlink" Target="http://pinout.xyz" TargetMode="External"/><Relationship Id="rId6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tif"/><Relationship Id="rId6" Type="http://schemas.openxmlformats.org/officeDocument/2006/relationships/image" Target="../media/image11.tif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ithub.com/uhh-cms/columnflow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webpage-header-2023-1200x400.jpg" descr="webpage-header-2023-1200x400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46"/>
          <a:stretch>
            <a:fillRect/>
          </a:stretch>
        </p:blipFill>
        <p:spPr>
          <a:xfrm>
            <a:off x="0" y="-42379"/>
            <a:ext cx="24384001" cy="8018535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Raspberry Pi Projekt"/>
          <p:cNvSpPr txBox="1"/>
          <p:nvPr>
            <p:ph type="ctrTitle"/>
          </p:nvPr>
        </p:nvSpPr>
        <p:spPr>
          <a:xfrm>
            <a:off x="1206496" y="5905500"/>
            <a:ext cx="21971001" cy="1905000"/>
          </a:xfrm>
          <a:prstGeom prst="rect">
            <a:avLst/>
          </a:prstGeom>
        </p:spPr>
        <p:txBody>
          <a:bodyPr/>
          <a:lstStyle/>
          <a:p>
            <a:pPr lvl="1">
              <a:defRPr spc="-232" sz="11600"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D82F2C"/>
                </a:solidFill>
              </a:defRPr>
            </a:pPr>
            <a:r>
              <a:t>Raspberry Pi Projekt</a:t>
            </a:r>
          </a:p>
        </p:txBody>
      </p:sp>
      <p:sp>
        <p:nvSpPr>
          <p:cNvPr id="154" name="Physik-Projekt Tage - Donnerstag 31.08.20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Physik-Projekt Tage - Donnerstag 31.08.202</a:t>
            </a:r>
          </a:p>
        </p:txBody>
      </p:sp>
      <p:sp>
        <p:nvSpPr>
          <p:cNvPr id="155" name="Einführung…"/>
          <p:cNvSpPr txBox="1"/>
          <p:nvPr>
            <p:ph type="subTitle" sz="quarter" idx="1"/>
          </p:nvPr>
        </p:nvSpPr>
        <p:spPr>
          <a:xfrm>
            <a:off x="1206500" y="8706376"/>
            <a:ext cx="21971000" cy="1905001"/>
          </a:xfrm>
          <a:prstGeom prst="rect">
            <a:avLst/>
          </a:prstGeom>
        </p:spPr>
        <p:txBody>
          <a:bodyPr/>
          <a:lstStyle/>
          <a:p>
            <a:pPr defTabSz="586104">
              <a:defRPr sz="3905"/>
            </a:pPr>
            <a:r>
              <a:t>Einführung</a:t>
            </a:r>
          </a:p>
          <a:p>
            <a:pPr defTabSz="586104">
              <a:defRPr sz="3905"/>
            </a:pPr>
            <a:r>
              <a:t>Computer &amp; Pi</a:t>
            </a:r>
          </a:p>
          <a:p>
            <a:pPr defTabSz="586104">
              <a:defRPr sz="3905"/>
            </a:pPr>
            <a:r>
              <a:t>Programmieren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275" name="Python - Variabl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Python - Variables</a:t>
            </a:r>
          </a:p>
        </p:txBody>
      </p:sp>
      <p:sp>
        <p:nvSpPr>
          <p:cNvPr id="276" name="#Integer…"/>
          <p:cNvSpPr txBox="1"/>
          <p:nvPr/>
        </p:nvSpPr>
        <p:spPr>
          <a:xfrm>
            <a:off x="1202578" y="3499709"/>
            <a:ext cx="21978845" cy="97536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#Integer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= 12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#float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y = 3.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print(x)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12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print(x*y)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36.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print(y/2.)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1.5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 = “hello world”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print(t)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hello world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print(t+”!”)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hello world!</a:t>
            </a:r>
          </a:p>
        </p:txBody>
      </p:sp>
      <p:sp>
        <p:nvSpPr>
          <p:cNvPr id="277" name="Infant Crawling"/>
          <p:cNvSpPr/>
          <p:nvPr/>
        </p:nvSpPr>
        <p:spPr>
          <a:xfrm>
            <a:off x="16841077" y="5214334"/>
            <a:ext cx="1420640" cy="1069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192" fill="norm" stroke="1" extrusionOk="0">
                <a:moveTo>
                  <a:pt x="17338" y="0"/>
                </a:moveTo>
                <a:cubicBezTo>
                  <a:pt x="17184" y="-1"/>
                  <a:pt x="17026" y="7"/>
                  <a:pt x="16863" y="24"/>
                </a:cubicBezTo>
                <a:cubicBezTo>
                  <a:pt x="14606" y="265"/>
                  <a:pt x="14522" y="3352"/>
                  <a:pt x="14539" y="4168"/>
                </a:cubicBezTo>
                <a:cubicBezTo>
                  <a:pt x="14541" y="4260"/>
                  <a:pt x="14481" y="4330"/>
                  <a:pt x="14411" y="4320"/>
                </a:cubicBezTo>
                <a:cubicBezTo>
                  <a:pt x="14232" y="4292"/>
                  <a:pt x="13926" y="4358"/>
                  <a:pt x="13804" y="5056"/>
                </a:cubicBezTo>
                <a:cubicBezTo>
                  <a:pt x="13742" y="5414"/>
                  <a:pt x="13780" y="5842"/>
                  <a:pt x="13857" y="6244"/>
                </a:cubicBezTo>
                <a:cubicBezTo>
                  <a:pt x="13883" y="6381"/>
                  <a:pt x="13856" y="6527"/>
                  <a:pt x="13779" y="6627"/>
                </a:cubicBezTo>
                <a:cubicBezTo>
                  <a:pt x="12987" y="7643"/>
                  <a:pt x="10776" y="8319"/>
                  <a:pt x="8310" y="8841"/>
                </a:cubicBezTo>
                <a:cubicBezTo>
                  <a:pt x="8211" y="8862"/>
                  <a:pt x="8112" y="8810"/>
                  <a:pt x="8054" y="8703"/>
                </a:cubicBezTo>
                <a:cubicBezTo>
                  <a:pt x="7971" y="8549"/>
                  <a:pt x="7886" y="8424"/>
                  <a:pt x="7798" y="8336"/>
                </a:cubicBezTo>
                <a:cubicBezTo>
                  <a:pt x="7727" y="8264"/>
                  <a:pt x="7633" y="8237"/>
                  <a:pt x="7545" y="8261"/>
                </a:cubicBezTo>
                <a:cubicBezTo>
                  <a:pt x="7040" y="8396"/>
                  <a:pt x="6790" y="8497"/>
                  <a:pt x="6586" y="8791"/>
                </a:cubicBezTo>
                <a:cubicBezTo>
                  <a:pt x="6506" y="8905"/>
                  <a:pt x="6372" y="8930"/>
                  <a:pt x="6258" y="8890"/>
                </a:cubicBezTo>
                <a:cubicBezTo>
                  <a:pt x="6044" y="8815"/>
                  <a:pt x="5602" y="8774"/>
                  <a:pt x="4759" y="9083"/>
                </a:cubicBezTo>
                <a:cubicBezTo>
                  <a:pt x="3289" y="9623"/>
                  <a:pt x="1479" y="12638"/>
                  <a:pt x="3692" y="17008"/>
                </a:cubicBezTo>
                <a:cubicBezTo>
                  <a:pt x="3742" y="17106"/>
                  <a:pt x="3660" y="17226"/>
                  <a:pt x="3580" y="17173"/>
                </a:cubicBezTo>
                <a:cubicBezTo>
                  <a:pt x="3480" y="17107"/>
                  <a:pt x="3373" y="17049"/>
                  <a:pt x="3248" y="17008"/>
                </a:cubicBezTo>
                <a:cubicBezTo>
                  <a:pt x="2672" y="16817"/>
                  <a:pt x="2147" y="17532"/>
                  <a:pt x="2066" y="18125"/>
                </a:cubicBezTo>
                <a:cubicBezTo>
                  <a:pt x="1985" y="18717"/>
                  <a:pt x="1466" y="19287"/>
                  <a:pt x="1030" y="19447"/>
                </a:cubicBezTo>
                <a:cubicBezTo>
                  <a:pt x="745" y="19551"/>
                  <a:pt x="601" y="19831"/>
                  <a:pt x="536" y="20012"/>
                </a:cubicBezTo>
                <a:cubicBezTo>
                  <a:pt x="504" y="20099"/>
                  <a:pt x="434" y="20154"/>
                  <a:pt x="361" y="20146"/>
                </a:cubicBezTo>
                <a:cubicBezTo>
                  <a:pt x="216" y="20131"/>
                  <a:pt x="0" y="20176"/>
                  <a:pt x="0" y="20586"/>
                </a:cubicBezTo>
                <a:cubicBezTo>
                  <a:pt x="0" y="21201"/>
                  <a:pt x="1520" y="21134"/>
                  <a:pt x="2353" y="21134"/>
                </a:cubicBezTo>
                <a:cubicBezTo>
                  <a:pt x="3186" y="21134"/>
                  <a:pt x="3178" y="20359"/>
                  <a:pt x="3531" y="20359"/>
                </a:cubicBezTo>
                <a:cubicBezTo>
                  <a:pt x="3884" y="20359"/>
                  <a:pt x="4908" y="21156"/>
                  <a:pt x="5956" y="21156"/>
                </a:cubicBezTo>
                <a:cubicBezTo>
                  <a:pt x="7004" y="21156"/>
                  <a:pt x="5747" y="21156"/>
                  <a:pt x="9170" y="21156"/>
                </a:cubicBezTo>
                <a:cubicBezTo>
                  <a:pt x="10984" y="21156"/>
                  <a:pt x="10988" y="19548"/>
                  <a:pt x="10592" y="18037"/>
                </a:cubicBezTo>
                <a:cubicBezTo>
                  <a:pt x="10553" y="17888"/>
                  <a:pt x="10642" y="17734"/>
                  <a:pt x="10762" y="17742"/>
                </a:cubicBezTo>
                <a:cubicBezTo>
                  <a:pt x="11100" y="17764"/>
                  <a:pt x="11458" y="17753"/>
                  <a:pt x="11826" y="17689"/>
                </a:cubicBezTo>
                <a:cubicBezTo>
                  <a:pt x="11915" y="17674"/>
                  <a:pt x="11999" y="17751"/>
                  <a:pt x="12016" y="17868"/>
                </a:cubicBezTo>
                <a:cubicBezTo>
                  <a:pt x="12285" y="19718"/>
                  <a:pt x="13061" y="21599"/>
                  <a:pt x="14512" y="21048"/>
                </a:cubicBezTo>
                <a:cubicBezTo>
                  <a:pt x="15083" y="21296"/>
                  <a:pt x="15499" y="21198"/>
                  <a:pt x="15749" y="20949"/>
                </a:cubicBezTo>
                <a:cubicBezTo>
                  <a:pt x="16298" y="21270"/>
                  <a:pt x="16674" y="20792"/>
                  <a:pt x="16356" y="20439"/>
                </a:cubicBezTo>
                <a:cubicBezTo>
                  <a:pt x="16054" y="20103"/>
                  <a:pt x="15486" y="19298"/>
                  <a:pt x="14573" y="19299"/>
                </a:cubicBezTo>
                <a:cubicBezTo>
                  <a:pt x="14475" y="19299"/>
                  <a:pt x="14390" y="19209"/>
                  <a:pt x="14371" y="19084"/>
                </a:cubicBezTo>
                <a:cubicBezTo>
                  <a:pt x="14277" y="18494"/>
                  <a:pt x="14527" y="17143"/>
                  <a:pt x="14662" y="15972"/>
                </a:cubicBezTo>
                <a:cubicBezTo>
                  <a:pt x="14676" y="15852"/>
                  <a:pt x="14715" y="15741"/>
                  <a:pt x="14777" y="15651"/>
                </a:cubicBezTo>
                <a:cubicBezTo>
                  <a:pt x="15000" y="15325"/>
                  <a:pt x="15213" y="14954"/>
                  <a:pt x="15412" y="14529"/>
                </a:cubicBezTo>
                <a:cubicBezTo>
                  <a:pt x="15469" y="14408"/>
                  <a:pt x="15604" y="14409"/>
                  <a:pt x="15656" y="14533"/>
                </a:cubicBezTo>
                <a:cubicBezTo>
                  <a:pt x="15799" y="14870"/>
                  <a:pt x="15975" y="15184"/>
                  <a:pt x="16192" y="15439"/>
                </a:cubicBezTo>
                <a:cubicBezTo>
                  <a:pt x="16266" y="15526"/>
                  <a:pt x="16318" y="15639"/>
                  <a:pt x="16337" y="15765"/>
                </a:cubicBezTo>
                <a:cubicBezTo>
                  <a:pt x="16585" y="17373"/>
                  <a:pt x="18080" y="20842"/>
                  <a:pt x="19101" y="20942"/>
                </a:cubicBezTo>
                <a:cubicBezTo>
                  <a:pt x="20107" y="20917"/>
                  <a:pt x="20135" y="21172"/>
                  <a:pt x="20508" y="21173"/>
                </a:cubicBezTo>
                <a:cubicBezTo>
                  <a:pt x="20743" y="21174"/>
                  <a:pt x="20862" y="20793"/>
                  <a:pt x="20628" y="20540"/>
                </a:cubicBezTo>
                <a:cubicBezTo>
                  <a:pt x="20609" y="20519"/>
                  <a:pt x="20620" y="20478"/>
                  <a:pt x="20645" y="20478"/>
                </a:cubicBezTo>
                <a:cubicBezTo>
                  <a:pt x="20759" y="20479"/>
                  <a:pt x="20848" y="20482"/>
                  <a:pt x="20899" y="20485"/>
                </a:cubicBezTo>
                <a:cubicBezTo>
                  <a:pt x="20930" y="20486"/>
                  <a:pt x="20958" y="20504"/>
                  <a:pt x="20977" y="20535"/>
                </a:cubicBezTo>
                <a:cubicBezTo>
                  <a:pt x="21021" y="20606"/>
                  <a:pt x="21114" y="20741"/>
                  <a:pt x="21241" y="20815"/>
                </a:cubicBezTo>
                <a:cubicBezTo>
                  <a:pt x="21415" y="20916"/>
                  <a:pt x="21600" y="20710"/>
                  <a:pt x="21553" y="20469"/>
                </a:cubicBezTo>
                <a:cubicBezTo>
                  <a:pt x="21517" y="20281"/>
                  <a:pt x="21459" y="20059"/>
                  <a:pt x="21408" y="19878"/>
                </a:cubicBezTo>
                <a:cubicBezTo>
                  <a:pt x="21348" y="19662"/>
                  <a:pt x="21223" y="19489"/>
                  <a:pt x="21061" y="19398"/>
                </a:cubicBezTo>
                <a:cubicBezTo>
                  <a:pt x="20606" y="19143"/>
                  <a:pt x="20185" y="18944"/>
                  <a:pt x="19469" y="18789"/>
                </a:cubicBezTo>
                <a:cubicBezTo>
                  <a:pt x="19345" y="18762"/>
                  <a:pt x="19240" y="18647"/>
                  <a:pt x="19204" y="18490"/>
                </a:cubicBezTo>
                <a:cubicBezTo>
                  <a:pt x="19002" y="17615"/>
                  <a:pt x="19276" y="15944"/>
                  <a:pt x="18469" y="14355"/>
                </a:cubicBezTo>
                <a:cubicBezTo>
                  <a:pt x="18330" y="13193"/>
                  <a:pt x="18240" y="12130"/>
                  <a:pt x="17985" y="11219"/>
                </a:cubicBezTo>
                <a:cubicBezTo>
                  <a:pt x="17946" y="11077"/>
                  <a:pt x="18017" y="10926"/>
                  <a:pt x="18132" y="10909"/>
                </a:cubicBezTo>
                <a:cubicBezTo>
                  <a:pt x="19469" y="10712"/>
                  <a:pt x="20004" y="9093"/>
                  <a:pt x="20031" y="8149"/>
                </a:cubicBezTo>
                <a:cubicBezTo>
                  <a:pt x="20067" y="6948"/>
                  <a:pt x="21518" y="5148"/>
                  <a:pt x="21235" y="3532"/>
                </a:cubicBezTo>
                <a:cubicBezTo>
                  <a:pt x="20969" y="2017"/>
                  <a:pt x="19647" y="16"/>
                  <a:pt x="17338" y="0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8" name="Baby"/>
          <p:cNvSpPr/>
          <p:nvPr/>
        </p:nvSpPr>
        <p:spPr>
          <a:xfrm>
            <a:off x="19285500" y="6637624"/>
            <a:ext cx="1020131" cy="1446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567" fill="norm" stroke="1" extrusionOk="0">
                <a:moveTo>
                  <a:pt x="10766" y="0"/>
                </a:moveTo>
                <a:cubicBezTo>
                  <a:pt x="9664" y="0"/>
                  <a:pt x="8560" y="297"/>
                  <a:pt x="7718" y="891"/>
                </a:cubicBezTo>
                <a:cubicBezTo>
                  <a:pt x="6036" y="2080"/>
                  <a:pt x="6036" y="4008"/>
                  <a:pt x="7718" y="5196"/>
                </a:cubicBezTo>
                <a:cubicBezTo>
                  <a:pt x="9401" y="6385"/>
                  <a:pt x="12129" y="6385"/>
                  <a:pt x="13812" y="5196"/>
                </a:cubicBezTo>
                <a:cubicBezTo>
                  <a:pt x="15494" y="4008"/>
                  <a:pt x="15494" y="2080"/>
                  <a:pt x="13812" y="891"/>
                </a:cubicBezTo>
                <a:cubicBezTo>
                  <a:pt x="12970" y="297"/>
                  <a:pt x="11869" y="0"/>
                  <a:pt x="10766" y="0"/>
                </a:cubicBezTo>
                <a:close/>
                <a:moveTo>
                  <a:pt x="7389" y="6497"/>
                </a:moveTo>
                <a:cubicBezTo>
                  <a:pt x="7012" y="6497"/>
                  <a:pt x="6653" y="6607"/>
                  <a:pt x="6395" y="6800"/>
                </a:cubicBezTo>
                <a:lnTo>
                  <a:pt x="104" y="11515"/>
                </a:lnTo>
                <a:cubicBezTo>
                  <a:pt x="-32" y="11617"/>
                  <a:pt x="-35" y="11777"/>
                  <a:pt x="99" y="11880"/>
                </a:cubicBezTo>
                <a:lnTo>
                  <a:pt x="1175" y="12709"/>
                </a:lnTo>
                <a:cubicBezTo>
                  <a:pt x="1303" y="12809"/>
                  <a:pt x="1517" y="12824"/>
                  <a:pt x="1673" y="12747"/>
                </a:cubicBezTo>
                <a:lnTo>
                  <a:pt x="5839" y="10671"/>
                </a:lnTo>
                <a:cubicBezTo>
                  <a:pt x="6014" y="10583"/>
                  <a:pt x="6257" y="10673"/>
                  <a:pt x="6257" y="10824"/>
                </a:cubicBezTo>
                <a:lnTo>
                  <a:pt x="6257" y="12293"/>
                </a:lnTo>
                <a:lnTo>
                  <a:pt x="15276" y="12293"/>
                </a:lnTo>
                <a:lnTo>
                  <a:pt x="15276" y="10824"/>
                </a:lnTo>
                <a:cubicBezTo>
                  <a:pt x="15276" y="10673"/>
                  <a:pt x="15515" y="10584"/>
                  <a:pt x="15691" y="10671"/>
                </a:cubicBezTo>
                <a:lnTo>
                  <a:pt x="19859" y="12747"/>
                </a:lnTo>
                <a:cubicBezTo>
                  <a:pt x="20015" y="12824"/>
                  <a:pt x="20227" y="12809"/>
                  <a:pt x="20355" y="12709"/>
                </a:cubicBezTo>
                <a:lnTo>
                  <a:pt x="21431" y="11880"/>
                </a:lnTo>
                <a:cubicBezTo>
                  <a:pt x="21565" y="11777"/>
                  <a:pt x="21565" y="11617"/>
                  <a:pt x="21428" y="11515"/>
                </a:cubicBezTo>
                <a:lnTo>
                  <a:pt x="15137" y="6800"/>
                </a:lnTo>
                <a:cubicBezTo>
                  <a:pt x="14879" y="6607"/>
                  <a:pt x="14518" y="6497"/>
                  <a:pt x="14141" y="6497"/>
                </a:cubicBezTo>
                <a:lnTo>
                  <a:pt x="11837" y="6497"/>
                </a:lnTo>
                <a:lnTo>
                  <a:pt x="9695" y="6497"/>
                </a:lnTo>
                <a:lnTo>
                  <a:pt x="7389" y="6497"/>
                </a:lnTo>
                <a:close/>
                <a:moveTo>
                  <a:pt x="6211" y="13528"/>
                </a:moveTo>
                <a:lnTo>
                  <a:pt x="2176" y="16399"/>
                </a:lnTo>
                <a:cubicBezTo>
                  <a:pt x="1971" y="16545"/>
                  <a:pt x="1968" y="16780"/>
                  <a:pt x="2169" y="16929"/>
                </a:cubicBezTo>
                <a:lnTo>
                  <a:pt x="8293" y="21468"/>
                </a:lnTo>
                <a:cubicBezTo>
                  <a:pt x="8449" y="21583"/>
                  <a:pt x="8699" y="21600"/>
                  <a:pt x="8882" y="21507"/>
                </a:cubicBezTo>
                <a:lnTo>
                  <a:pt x="10001" y="20934"/>
                </a:lnTo>
                <a:cubicBezTo>
                  <a:pt x="10180" y="20842"/>
                  <a:pt x="10239" y="20672"/>
                  <a:pt x="10139" y="20533"/>
                </a:cubicBezTo>
                <a:lnTo>
                  <a:pt x="7947" y="17473"/>
                </a:lnTo>
                <a:cubicBezTo>
                  <a:pt x="7846" y="17331"/>
                  <a:pt x="7881" y="17160"/>
                  <a:pt x="8033" y="17043"/>
                </a:cubicBezTo>
                <a:lnTo>
                  <a:pt x="9559" y="15874"/>
                </a:lnTo>
                <a:lnTo>
                  <a:pt x="6211" y="13528"/>
                </a:lnTo>
                <a:close/>
                <a:moveTo>
                  <a:pt x="15321" y="13528"/>
                </a:moveTo>
                <a:lnTo>
                  <a:pt x="11973" y="15874"/>
                </a:lnTo>
                <a:lnTo>
                  <a:pt x="13499" y="17043"/>
                </a:lnTo>
                <a:cubicBezTo>
                  <a:pt x="13651" y="17160"/>
                  <a:pt x="13684" y="17331"/>
                  <a:pt x="13583" y="17473"/>
                </a:cubicBezTo>
                <a:lnTo>
                  <a:pt x="11391" y="20533"/>
                </a:lnTo>
                <a:cubicBezTo>
                  <a:pt x="11291" y="20672"/>
                  <a:pt x="11350" y="20842"/>
                  <a:pt x="11529" y="20934"/>
                </a:cubicBezTo>
                <a:lnTo>
                  <a:pt x="12648" y="21507"/>
                </a:lnTo>
                <a:cubicBezTo>
                  <a:pt x="12831" y="21600"/>
                  <a:pt x="13083" y="21583"/>
                  <a:pt x="13239" y="21468"/>
                </a:cubicBezTo>
                <a:lnTo>
                  <a:pt x="19363" y="16929"/>
                </a:lnTo>
                <a:cubicBezTo>
                  <a:pt x="19564" y="16780"/>
                  <a:pt x="19561" y="16545"/>
                  <a:pt x="19356" y="16399"/>
                </a:cubicBezTo>
                <a:lnTo>
                  <a:pt x="15321" y="13528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9" name="Desk"/>
          <p:cNvSpPr/>
          <p:nvPr/>
        </p:nvSpPr>
        <p:spPr>
          <a:xfrm>
            <a:off x="10627608" y="4963348"/>
            <a:ext cx="3128784" cy="1571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572" y="21600"/>
                </a:lnTo>
                <a:lnTo>
                  <a:pt x="1077" y="4346"/>
                </a:lnTo>
                <a:cubicBezTo>
                  <a:pt x="1110" y="3370"/>
                  <a:pt x="1484" y="2704"/>
                  <a:pt x="1998" y="2704"/>
                </a:cubicBezTo>
                <a:lnTo>
                  <a:pt x="7535" y="2704"/>
                </a:lnTo>
                <a:lnTo>
                  <a:pt x="7535" y="769"/>
                </a:lnTo>
                <a:lnTo>
                  <a:pt x="14064" y="769"/>
                </a:lnTo>
                <a:lnTo>
                  <a:pt x="14064" y="2704"/>
                </a:lnTo>
                <a:lnTo>
                  <a:pt x="19602" y="2704"/>
                </a:lnTo>
                <a:cubicBezTo>
                  <a:pt x="20116" y="2704"/>
                  <a:pt x="20488" y="3370"/>
                  <a:pt x="20522" y="4346"/>
                </a:cubicBezTo>
                <a:lnTo>
                  <a:pt x="21028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7801" y="1300"/>
                </a:moveTo>
                <a:lnTo>
                  <a:pt x="7801" y="2704"/>
                </a:lnTo>
                <a:lnTo>
                  <a:pt x="13797" y="2704"/>
                </a:lnTo>
                <a:lnTo>
                  <a:pt x="13797" y="1300"/>
                </a:lnTo>
                <a:lnTo>
                  <a:pt x="7801" y="1300"/>
                </a:lnTo>
                <a:close/>
              </a:path>
            </a:pathLst>
          </a:custGeom>
          <a:solidFill>
            <a:srgbClr val="4545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0" name="Chair"/>
          <p:cNvSpPr/>
          <p:nvPr/>
        </p:nvSpPr>
        <p:spPr>
          <a:xfrm>
            <a:off x="14149331" y="4071142"/>
            <a:ext cx="2147788" cy="26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5" fill="norm" stroke="1" extrusionOk="0">
                <a:moveTo>
                  <a:pt x="19748" y="3"/>
                </a:moveTo>
                <a:cubicBezTo>
                  <a:pt x="19500" y="-25"/>
                  <a:pt x="19269" y="113"/>
                  <a:pt x="19228" y="313"/>
                </a:cubicBezTo>
                <a:lnTo>
                  <a:pt x="17274" y="9415"/>
                </a:lnTo>
                <a:cubicBezTo>
                  <a:pt x="17210" y="9715"/>
                  <a:pt x="17210" y="10021"/>
                  <a:pt x="17276" y="10321"/>
                </a:cubicBezTo>
                <a:lnTo>
                  <a:pt x="17770" y="12234"/>
                </a:lnTo>
                <a:lnTo>
                  <a:pt x="3899" y="11477"/>
                </a:lnTo>
                <a:cubicBezTo>
                  <a:pt x="3299" y="11448"/>
                  <a:pt x="2762" y="11777"/>
                  <a:pt x="2634" y="12254"/>
                </a:cubicBezTo>
                <a:lnTo>
                  <a:pt x="0" y="21575"/>
                </a:lnTo>
                <a:lnTo>
                  <a:pt x="1501" y="21575"/>
                </a:lnTo>
                <a:lnTo>
                  <a:pt x="3905" y="14727"/>
                </a:lnTo>
                <a:cubicBezTo>
                  <a:pt x="4178" y="14061"/>
                  <a:pt x="4985" y="13637"/>
                  <a:pt x="5896" y="13682"/>
                </a:cubicBezTo>
                <a:lnTo>
                  <a:pt x="16629" y="14206"/>
                </a:lnTo>
                <a:cubicBezTo>
                  <a:pt x="17536" y="14250"/>
                  <a:pt x="18294" y="14752"/>
                  <a:pt x="18500" y="15443"/>
                </a:cubicBezTo>
                <a:lnTo>
                  <a:pt x="20287" y="21575"/>
                </a:lnTo>
                <a:lnTo>
                  <a:pt x="21600" y="21575"/>
                </a:lnTo>
                <a:lnTo>
                  <a:pt x="21165" y="19444"/>
                </a:lnTo>
                <a:lnTo>
                  <a:pt x="19771" y="12633"/>
                </a:lnTo>
                <a:lnTo>
                  <a:pt x="19711" y="12340"/>
                </a:lnTo>
                <a:lnTo>
                  <a:pt x="19265" y="10167"/>
                </a:lnTo>
                <a:cubicBezTo>
                  <a:pt x="19222" y="9957"/>
                  <a:pt x="19223" y="9742"/>
                  <a:pt x="19267" y="9532"/>
                </a:cubicBezTo>
                <a:lnTo>
                  <a:pt x="21144" y="521"/>
                </a:lnTo>
                <a:cubicBezTo>
                  <a:pt x="21187" y="312"/>
                  <a:pt x="21010" y="115"/>
                  <a:pt x="20752" y="86"/>
                </a:cubicBezTo>
                <a:lnTo>
                  <a:pt x="19748" y="3"/>
                </a:lnTo>
                <a:close/>
              </a:path>
            </a:pathLst>
          </a:custGeom>
          <a:solidFill>
            <a:srgbClr val="4545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1" name="Ich bin die Angela"/>
          <p:cNvSpPr/>
          <p:nvPr/>
        </p:nvSpPr>
        <p:spPr>
          <a:xfrm>
            <a:off x="18074315" y="3950319"/>
            <a:ext cx="3893483" cy="1463206"/>
          </a:xfrm>
          <a:prstGeom prst="wedgeEllipseCallout">
            <a:avLst>
              <a:gd name="adj1" fmla="val -49530"/>
              <a:gd name="adj2" fmla="val 70000"/>
            </a:avLst>
          </a:prstGeom>
          <a:solidFill>
            <a:srgbClr val="45454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Ich bin die Angela</a:t>
            </a:r>
          </a:p>
        </p:txBody>
      </p:sp>
      <p:sp>
        <p:nvSpPr>
          <p:cNvPr id="282" name="Mein Name ist Lise"/>
          <p:cNvSpPr/>
          <p:nvPr/>
        </p:nvSpPr>
        <p:spPr>
          <a:xfrm>
            <a:off x="19893748" y="5171209"/>
            <a:ext cx="3893483" cy="1463206"/>
          </a:xfrm>
          <a:prstGeom prst="wedgeEllipseCallout">
            <a:avLst>
              <a:gd name="adj1" fmla="val -49530"/>
              <a:gd name="adj2" fmla="val 70000"/>
            </a:avLst>
          </a:prstGeom>
          <a:solidFill>
            <a:srgbClr val="45454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Mein Name ist Lise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285" name="Python - Variabl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Python - Variables</a:t>
            </a:r>
          </a:p>
        </p:txBody>
      </p:sp>
      <p:sp>
        <p:nvSpPr>
          <p:cNvPr id="286" name="#Integer…"/>
          <p:cNvSpPr txBox="1"/>
          <p:nvPr/>
        </p:nvSpPr>
        <p:spPr>
          <a:xfrm>
            <a:off x="1202578" y="3499709"/>
            <a:ext cx="21978845" cy="97536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#Integer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= 12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#float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y = 3.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print(x)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12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print(x*y)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36.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print(y/2.)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1.5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 = “hello world”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print(t)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hello world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print(t+”!”)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hello world!</a:t>
            </a:r>
          </a:p>
        </p:txBody>
      </p:sp>
      <p:sp>
        <p:nvSpPr>
          <p:cNvPr id="287" name="Infant Crawling"/>
          <p:cNvSpPr/>
          <p:nvPr/>
        </p:nvSpPr>
        <p:spPr>
          <a:xfrm>
            <a:off x="14512904" y="4520242"/>
            <a:ext cx="1420640" cy="1069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192" fill="norm" stroke="1" extrusionOk="0">
                <a:moveTo>
                  <a:pt x="17338" y="0"/>
                </a:moveTo>
                <a:cubicBezTo>
                  <a:pt x="17184" y="-1"/>
                  <a:pt x="17026" y="7"/>
                  <a:pt x="16863" y="24"/>
                </a:cubicBezTo>
                <a:cubicBezTo>
                  <a:pt x="14606" y="265"/>
                  <a:pt x="14522" y="3352"/>
                  <a:pt x="14539" y="4168"/>
                </a:cubicBezTo>
                <a:cubicBezTo>
                  <a:pt x="14541" y="4260"/>
                  <a:pt x="14481" y="4330"/>
                  <a:pt x="14411" y="4320"/>
                </a:cubicBezTo>
                <a:cubicBezTo>
                  <a:pt x="14232" y="4292"/>
                  <a:pt x="13926" y="4358"/>
                  <a:pt x="13804" y="5056"/>
                </a:cubicBezTo>
                <a:cubicBezTo>
                  <a:pt x="13742" y="5414"/>
                  <a:pt x="13780" y="5842"/>
                  <a:pt x="13857" y="6244"/>
                </a:cubicBezTo>
                <a:cubicBezTo>
                  <a:pt x="13883" y="6381"/>
                  <a:pt x="13856" y="6527"/>
                  <a:pt x="13779" y="6627"/>
                </a:cubicBezTo>
                <a:cubicBezTo>
                  <a:pt x="12987" y="7643"/>
                  <a:pt x="10776" y="8319"/>
                  <a:pt x="8310" y="8841"/>
                </a:cubicBezTo>
                <a:cubicBezTo>
                  <a:pt x="8211" y="8862"/>
                  <a:pt x="8112" y="8810"/>
                  <a:pt x="8054" y="8703"/>
                </a:cubicBezTo>
                <a:cubicBezTo>
                  <a:pt x="7971" y="8549"/>
                  <a:pt x="7886" y="8424"/>
                  <a:pt x="7798" y="8336"/>
                </a:cubicBezTo>
                <a:cubicBezTo>
                  <a:pt x="7727" y="8264"/>
                  <a:pt x="7633" y="8237"/>
                  <a:pt x="7545" y="8261"/>
                </a:cubicBezTo>
                <a:cubicBezTo>
                  <a:pt x="7040" y="8396"/>
                  <a:pt x="6790" y="8497"/>
                  <a:pt x="6586" y="8791"/>
                </a:cubicBezTo>
                <a:cubicBezTo>
                  <a:pt x="6506" y="8905"/>
                  <a:pt x="6372" y="8930"/>
                  <a:pt x="6258" y="8890"/>
                </a:cubicBezTo>
                <a:cubicBezTo>
                  <a:pt x="6044" y="8815"/>
                  <a:pt x="5602" y="8774"/>
                  <a:pt x="4759" y="9083"/>
                </a:cubicBezTo>
                <a:cubicBezTo>
                  <a:pt x="3289" y="9623"/>
                  <a:pt x="1479" y="12638"/>
                  <a:pt x="3692" y="17008"/>
                </a:cubicBezTo>
                <a:cubicBezTo>
                  <a:pt x="3742" y="17106"/>
                  <a:pt x="3660" y="17226"/>
                  <a:pt x="3580" y="17173"/>
                </a:cubicBezTo>
                <a:cubicBezTo>
                  <a:pt x="3480" y="17107"/>
                  <a:pt x="3373" y="17049"/>
                  <a:pt x="3248" y="17008"/>
                </a:cubicBezTo>
                <a:cubicBezTo>
                  <a:pt x="2672" y="16817"/>
                  <a:pt x="2147" y="17532"/>
                  <a:pt x="2066" y="18125"/>
                </a:cubicBezTo>
                <a:cubicBezTo>
                  <a:pt x="1985" y="18717"/>
                  <a:pt x="1466" y="19287"/>
                  <a:pt x="1030" y="19447"/>
                </a:cubicBezTo>
                <a:cubicBezTo>
                  <a:pt x="745" y="19551"/>
                  <a:pt x="601" y="19831"/>
                  <a:pt x="536" y="20012"/>
                </a:cubicBezTo>
                <a:cubicBezTo>
                  <a:pt x="504" y="20099"/>
                  <a:pt x="434" y="20154"/>
                  <a:pt x="361" y="20146"/>
                </a:cubicBezTo>
                <a:cubicBezTo>
                  <a:pt x="216" y="20131"/>
                  <a:pt x="0" y="20176"/>
                  <a:pt x="0" y="20586"/>
                </a:cubicBezTo>
                <a:cubicBezTo>
                  <a:pt x="0" y="21201"/>
                  <a:pt x="1520" y="21134"/>
                  <a:pt x="2353" y="21134"/>
                </a:cubicBezTo>
                <a:cubicBezTo>
                  <a:pt x="3186" y="21134"/>
                  <a:pt x="3178" y="20359"/>
                  <a:pt x="3531" y="20359"/>
                </a:cubicBezTo>
                <a:cubicBezTo>
                  <a:pt x="3884" y="20359"/>
                  <a:pt x="4908" y="21156"/>
                  <a:pt x="5956" y="21156"/>
                </a:cubicBezTo>
                <a:cubicBezTo>
                  <a:pt x="7004" y="21156"/>
                  <a:pt x="5747" y="21156"/>
                  <a:pt x="9170" y="21156"/>
                </a:cubicBezTo>
                <a:cubicBezTo>
                  <a:pt x="10984" y="21156"/>
                  <a:pt x="10988" y="19548"/>
                  <a:pt x="10592" y="18037"/>
                </a:cubicBezTo>
                <a:cubicBezTo>
                  <a:pt x="10553" y="17888"/>
                  <a:pt x="10642" y="17734"/>
                  <a:pt x="10762" y="17742"/>
                </a:cubicBezTo>
                <a:cubicBezTo>
                  <a:pt x="11100" y="17764"/>
                  <a:pt x="11458" y="17753"/>
                  <a:pt x="11826" y="17689"/>
                </a:cubicBezTo>
                <a:cubicBezTo>
                  <a:pt x="11915" y="17674"/>
                  <a:pt x="11999" y="17751"/>
                  <a:pt x="12016" y="17868"/>
                </a:cubicBezTo>
                <a:cubicBezTo>
                  <a:pt x="12285" y="19718"/>
                  <a:pt x="13061" y="21599"/>
                  <a:pt x="14512" y="21048"/>
                </a:cubicBezTo>
                <a:cubicBezTo>
                  <a:pt x="15083" y="21296"/>
                  <a:pt x="15499" y="21198"/>
                  <a:pt x="15749" y="20949"/>
                </a:cubicBezTo>
                <a:cubicBezTo>
                  <a:pt x="16298" y="21270"/>
                  <a:pt x="16674" y="20792"/>
                  <a:pt x="16356" y="20439"/>
                </a:cubicBezTo>
                <a:cubicBezTo>
                  <a:pt x="16054" y="20103"/>
                  <a:pt x="15486" y="19298"/>
                  <a:pt x="14573" y="19299"/>
                </a:cubicBezTo>
                <a:cubicBezTo>
                  <a:pt x="14475" y="19299"/>
                  <a:pt x="14390" y="19209"/>
                  <a:pt x="14371" y="19084"/>
                </a:cubicBezTo>
                <a:cubicBezTo>
                  <a:pt x="14277" y="18494"/>
                  <a:pt x="14527" y="17143"/>
                  <a:pt x="14662" y="15972"/>
                </a:cubicBezTo>
                <a:cubicBezTo>
                  <a:pt x="14676" y="15852"/>
                  <a:pt x="14715" y="15741"/>
                  <a:pt x="14777" y="15651"/>
                </a:cubicBezTo>
                <a:cubicBezTo>
                  <a:pt x="15000" y="15325"/>
                  <a:pt x="15213" y="14954"/>
                  <a:pt x="15412" y="14529"/>
                </a:cubicBezTo>
                <a:cubicBezTo>
                  <a:pt x="15469" y="14408"/>
                  <a:pt x="15604" y="14409"/>
                  <a:pt x="15656" y="14533"/>
                </a:cubicBezTo>
                <a:cubicBezTo>
                  <a:pt x="15799" y="14870"/>
                  <a:pt x="15975" y="15184"/>
                  <a:pt x="16192" y="15439"/>
                </a:cubicBezTo>
                <a:cubicBezTo>
                  <a:pt x="16266" y="15526"/>
                  <a:pt x="16318" y="15639"/>
                  <a:pt x="16337" y="15765"/>
                </a:cubicBezTo>
                <a:cubicBezTo>
                  <a:pt x="16585" y="17373"/>
                  <a:pt x="18080" y="20842"/>
                  <a:pt x="19101" y="20942"/>
                </a:cubicBezTo>
                <a:cubicBezTo>
                  <a:pt x="20107" y="20917"/>
                  <a:pt x="20135" y="21172"/>
                  <a:pt x="20508" y="21173"/>
                </a:cubicBezTo>
                <a:cubicBezTo>
                  <a:pt x="20743" y="21174"/>
                  <a:pt x="20862" y="20793"/>
                  <a:pt x="20628" y="20540"/>
                </a:cubicBezTo>
                <a:cubicBezTo>
                  <a:pt x="20609" y="20519"/>
                  <a:pt x="20620" y="20478"/>
                  <a:pt x="20645" y="20478"/>
                </a:cubicBezTo>
                <a:cubicBezTo>
                  <a:pt x="20759" y="20479"/>
                  <a:pt x="20848" y="20482"/>
                  <a:pt x="20899" y="20485"/>
                </a:cubicBezTo>
                <a:cubicBezTo>
                  <a:pt x="20930" y="20486"/>
                  <a:pt x="20958" y="20504"/>
                  <a:pt x="20977" y="20535"/>
                </a:cubicBezTo>
                <a:cubicBezTo>
                  <a:pt x="21021" y="20606"/>
                  <a:pt x="21114" y="20741"/>
                  <a:pt x="21241" y="20815"/>
                </a:cubicBezTo>
                <a:cubicBezTo>
                  <a:pt x="21415" y="20916"/>
                  <a:pt x="21600" y="20710"/>
                  <a:pt x="21553" y="20469"/>
                </a:cubicBezTo>
                <a:cubicBezTo>
                  <a:pt x="21517" y="20281"/>
                  <a:pt x="21459" y="20059"/>
                  <a:pt x="21408" y="19878"/>
                </a:cubicBezTo>
                <a:cubicBezTo>
                  <a:pt x="21348" y="19662"/>
                  <a:pt x="21223" y="19489"/>
                  <a:pt x="21061" y="19398"/>
                </a:cubicBezTo>
                <a:cubicBezTo>
                  <a:pt x="20606" y="19143"/>
                  <a:pt x="20185" y="18944"/>
                  <a:pt x="19469" y="18789"/>
                </a:cubicBezTo>
                <a:cubicBezTo>
                  <a:pt x="19345" y="18762"/>
                  <a:pt x="19240" y="18647"/>
                  <a:pt x="19204" y="18490"/>
                </a:cubicBezTo>
                <a:cubicBezTo>
                  <a:pt x="19002" y="17615"/>
                  <a:pt x="19276" y="15944"/>
                  <a:pt x="18469" y="14355"/>
                </a:cubicBezTo>
                <a:cubicBezTo>
                  <a:pt x="18330" y="13193"/>
                  <a:pt x="18240" y="12130"/>
                  <a:pt x="17985" y="11219"/>
                </a:cubicBezTo>
                <a:cubicBezTo>
                  <a:pt x="17946" y="11077"/>
                  <a:pt x="18017" y="10926"/>
                  <a:pt x="18132" y="10909"/>
                </a:cubicBezTo>
                <a:cubicBezTo>
                  <a:pt x="19469" y="10712"/>
                  <a:pt x="20004" y="9093"/>
                  <a:pt x="20031" y="8149"/>
                </a:cubicBezTo>
                <a:cubicBezTo>
                  <a:pt x="20067" y="6948"/>
                  <a:pt x="21518" y="5148"/>
                  <a:pt x="21235" y="3532"/>
                </a:cubicBezTo>
                <a:cubicBezTo>
                  <a:pt x="20969" y="2017"/>
                  <a:pt x="19647" y="16"/>
                  <a:pt x="17338" y="0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8" name="Desk"/>
          <p:cNvSpPr/>
          <p:nvPr/>
        </p:nvSpPr>
        <p:spPr>
          <a:xfrm>
            <a:off x="10627608" y="4963348"/>
            <a:ext cx="3128784" cy="1571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572" y="21600"/>
                </a:lnTo>
                <a:lnTo>
                  <a:pt x="1077" y="4346"/>
                </a:lnTo>
                <a:cubicBezTo>
                  <a:pt x="1110" y="3370"/>
                  <a:pt x="1484" y="2704"/>
                  <a:pt x="1998" y="2704"/>
                </a:cubicBezTo>
                <a:lnTo>
                  <a:pt x="7535" y="2704"/>
                </a:lnTo>
                <a:lnTo>
                  <a:pt x="7535" y="769"/>
                </a:lnTo>
                <a:lnTo>
                  <a:pt x="14064" y="769"/>
                </a:lnTo>
                <a:lnTo>
                  <a:pt x="14064" y="2704"/>
                </a:lnTo>
                <a:lnTo>
                  <a:pt x="19602" y="2704"/>
                </a:lnTo>
                <a:cubicBezTo>
                  <a:pt x="20116" y="2704"/>
                  <a:pt x="20488" y="3370"/>
                  <a:pt x="20522" y="4346"/>
                </a:cubicBezTo>
                <a:lnTo>
                  <a:pt x="21028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7801" y="1300"/>
                </a:moveTo>
                <a:lnTo>
                  <a:pt x="7801" y="2704"/>
                </a:lnTo>
                <a:lnTo>
                  <a:pt x="13797" y="2704"/>
                </a:lnTo>
                <a:lnTo>
                  <a:pt x="13797" y="1300"/>
                </a:lnTo>
                <a:lnTo>
                  <a:pt x="7801" y="1300"/>
                </a:lnTo>
                <a:close/>
              </a:path>
            </a:pathLst>
          </a:custGeom>
          <a:solidFill>
            <a:srgbClr val="4545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9" name="Chair"/>
          <p:cNvSpPr/>
          <p:nvPr/>
        </p:nvSpPr>
        <p:spPr>
          <a:xfrm>
            <a:off x="14149331" y="4071142"/>
            <a:ext cx="2147788" cy="26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5" fill="norm" stroke="1" extrusionOk="0">
                <a:moveTo>
                  <a:pt x="19748" y="3"/>
                </a:moveTo>
                <a:cubicBezTo>
                  <a:pt x="19500" y="-25"/>
                  <a:pt x="19269" y="113"/>
                  <a:pt x="19228" y="313"/>
                </a:cubicBezTo>
                <a:lnTo>
                  <a:pt x="17274" y="9415"/>
                </a:lnTo>
                <a:cubicBezTo>
                  <a:pt x="17210" y="9715"/>
                  <a:pt x="17210" y="10021"/>
                  <a:pt x="17276" y="10321"/>
                </a:cubicBezTo>
                <a:lnTo>
                  <a:pt x="17770" y="12234"/>
                </a:lnTo>
                <a:lnTo>
                  <a:pt x="3899" y="11477"/>
                </a:lnTo>
                <a:cubicBezTo>
                  <a:pt x="3299" y="11448"/>
                  <a:pt x="2762" y="11777"/>
                  <a:pt x="2634" y="12254"/>
                </a:cubicBezTo>
                <a:lnTo>
                  <a:pt x="0" y="21575"/>
                </a:lnTo>
                <a:lnTo>
                  <a:pt x="1501" y="21575"/>
                </a:lnTo>
                <a:lnTo>
                  <a:pt x="3905" y="14727"/>
                </a:lnTo>
                <a:cubicBezTo>
                  <a:pt x="4178" y="14061"/>
                  <a:pt x="4985" y="13637"/>
                  <a:pt x="5896" y="13682"/>
                </a:cubicBezTo>
                <a:lnTo>
                  <a:pt x="16629" y="14206"/>
                </a:lnTo>
                <a:cubicBezTo>
                  <a:pt x="17536" y="14250"/>
                  <a:pt x="18294" y="14752"/>
                  <a:pt x="18500" y="15443"/>
                </a:cubicBezTo>
                <a:lnTo>
                  <a:pt x="20287" y="21575"/>
                </a:lnTo>
                <a:lnTo>
                  <a:pt x="21600" y="21575"/>
                </a:lnTo>
                <a:lnTo>
                  <a:pt x="21165" y="19444"/>
                </a:lnTo>
                <a:lnTo>
                  <a:pt x="19771" y="12633"/>
                </a:lnTo>
                <a:lnTo>
                  <a:pt x="19711" y="12340"/>
                </a:lnTo>
                <a:lnTo>
                  <a:pt x="19265" y="10167"/>
                </a:lnTo>
                <a:cubicBezTo>
                  <a:pt x="19222" y="9957"/>
                  <a:pt x="19223" y="9742"/>
                  <a:pt x="19267" y="9532"/>
                </a:cubicBezTo>
                <a:lnTo>
                  <a:pt x="21144" y="521"/>
                </a:lnTo>
                <a:cubicBezTo>
                  <a:pt x="21187" y="312"/>
                  <a:pt x="21010" y="115"/>
                  <a:pt x="20752" y="86"/>
                </a:cubicBezTo>
                <a:lnTo>
                  <a:pt x="19748" y="3"/>
                </a:lnTo>
                <a:close/>
              </a:path>
            </a:pathLst>
          </a:custGeom>
          <a:solidFill>
            <a:srgbClr val="4545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0" name="Angela sitzt auf dem Stuhl"/>
          <p:cNvSpPr txBox="1"/>
          <p:nvPr/>
        </p:nvSpPr>
        <p:spPr>
          <a:xfrm>
            <a:off x="14070187" y="7093606"/>
            <a:ext cx="723869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Angela sitzt auf dem Stuhl</a:t>
            </a:r>
          </a:p>
        </p:txBody>
      </p:sp>
      <p:sp>
        <p:nvSpPr>
          <p:cNvPr id="291" name="Typ: Bundeskanzlerin"/>
          <p:cNvSpPr txBox="1"/>
          <p:nvPr/>
        </p:nvSpPr>
        <p:spPr>
          <a:xfrm>
            <a:off x="16690058" y="4229778"/>
            <a:ext cx="30102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Typ: Bundeskanzlerin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294" name="Python - Variabl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Python - Variables</a:t>
            </a:r>
          </a:p>
        </p:txBody>
      </p:sp>
      <p:sp>
        <p:nvSpPr>
          <p:cNvPr id="295" name="#Integer…"/>
          <p:cNvSpPr txBox="1"/>
          <p:nvPr/>
        </p:nvSpPr>
        <p:spPr>
          <a:xfrm>
            <a:off x="1202578" y="3499709"/>
            <a:ext cx="21978845" cy="97536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#Integer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= 12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#float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y = 3.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print(x)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12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print(x*y)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36.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print(y/2.)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1.5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 = “hello world”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print(t)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hello world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print(t+”!”)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hello world!</a:t>
            </a:r>
          </a:p>
        </p:txBody>
      </p:sp>
      <p:sp>
        <p:nvSpPr>
          <p:cNvPr id="296" name="Desk"/>
          <p:cNvSpPr/>
          <p:nvPr/>
        </p:nvSpPr>
        <p:spPr>
          <a:xfrm>
            <a:off x="10627608" y="4963348"/>
            <a:ext cx="3128784" cy="1571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572" y="21600"/>
                </a:lnTo>
                <a:lnTo>
                  <a:pt x="1077" y="4346"/>
                </a:lnTo>
                <a:cubicBezTo>
                  <a:pt x="1110" y="3370"/>
                  <a:pt x="1484" y="2704"/>
                  <a:pt x="1998" y="2704"/>
                </a:cubicBezTo>
                <a:lnTo>
                  <a:pt x="7535" y="2704"/>
                </a:lnTo>
                <a:lnTo>
                  <a:pt x="7535" y="769"/>
                </a:lnTo>
                <a:lnTo>
                  <a:pt x="14064" y="769"/>
                </a:lnTo>
                <a:lnTo>
                  <a:pt x="14064" y="2704"/>
                </a:lnTo>
                <a:lnTo>
                  <a:pt x="19602" y="2704"/>
                </a:lnTo>
                <a:cubicBezTo>
                  <a:pt x="20116" y="2704"/>
                  <a:pt x="20488" y="3370"/>
                  <a:pt x="20522" y="4346"/>
                </a:cubicBezTo>
                <a:lnTo>
                  <a:pt x="21028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7801" y="1300"/>
                </a:moveTo>
                <a:lnTo>
                  <a:pt x="7801" y="2704"/>
                </a:lnTo>
                <a:lnTo>
                  <a:pt x="13797" y="2704"/>
                </a:lnTo>
                <a:lnTo>
                  <a:pt x="13797" y="1300"/>
                </a:lnTo>
                <a:lnTo>
                  <a:pt x="7801" y="1300"/>
                </a:lnTo>
                <a:close/>
              </a:path>
            </a:pathLst>
          </a:custGeom>
          <a:solidFill>
            <a:srgbClr val="4545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7" name="Chair"/>
          <p:cNvSpPr/>
          <p:nvPr/>
        </p:nvSpPr>
        <p:spPr>
          <a:xfrm>
            <a:off x="14149331" y="4071142"/>
            <a:ext cx="2147788" cy="26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5" fill="norm" stroke="1" extrusionOk="0">
                <a:moveTo>
                  <a:pt x="19748" y="3"/>
                </a:moveTo>
                <a:cubicBezTo>
                  <a:pt x="19500" y="-25"/>
                  <a:pt x="19269" y="113"/>
                  <a:pt x="19228" y="313"/>
                </a:cubicBezTo>
                <a:lnTo>
                  <a:pt x="17274" y="9415"/>
                </a:lnTo>
                <a:cubicBezTo>
                  <a:pt x="17210" y="9715"/>
                  <a:pt x="17210" y="10021"/>
                  <a:pt x="17276" y="10321"/>
                </a:cubicBezTo>
                <a:lnTo>
                  <a:pt x="17770" y="12234"/>
                </a:lnTo>
                <a:lnTo>
                  <a:pt x="3899" y="11477"/>
                </a:lnTo>
                <a:cubicBezTo>
                  <a:pt x="3299" y="11448"/>
                  <a:pt x="2762" y="11777"/>
                  <a:pt x="2634" y="12254"/>
                </a:cubicBezTo>
                <a:lnTo>
                  <a:pt x="0" y="21575"/>
                </a:lnTo>
                <a:lnTo>
                  <a:pt x="1501" y="21575"/>
                </a:lnTo>
                <a:lnTo>
                  <a:pt x="3905" y="14727"/>
                </a:lnTo>
                <a:cubicBezTo>
                  <a:pt x="4178" y="14061"/>
                  <a:pt x="4985" y="13637"/>
                  <a:pt x="5896" y="13682"/>
                </a:cubicBezTo>
                <a:lnTo>
                  <a:pt x="16629" y="14206"/>
                </a:lnTo>
                <a:cubicBezTo>
                  <a:pt x="17536" y="14250"/>
                  <a:pt x="18294" y="14752"/>
                  <a:pt x="18500" y="15443"/>
                </a:cubicBezTo>
                <a:lnTo>
                  <a:pt x="20287" y="21575"/>
                </a:lnTo>
                <a:lnTo>
                  <a:pt x="21600" y="21575"/>
                </a:lnTo>
                <a:lnTo>
                  <a:pt x="21165" y="19444"/>
                </a:lnTo>
                <a:lnTo>
                  <a:pt x="19771" y="12633"/>
                </a:lnTo>
                <a:lnTo>
                  <a:pt x="19711" y="12340"/>
                </a:lnTo>
                <a:lnTo>
                  <a:pt x="19265" y="10167"/>
                </a:lnTo>
                <a:cubicBezTo>
                  <a:pt x="19222" y="9957"/>
                  <a:pt x="19223" y="9742"/>
                  <a:pt x="19267" y="9532"/>
                </a:cubicBezTo>
                <a:lnTo>
                  <a:pt x="21144" y="521"/>
                </a:lnTo>
                <a:cubicBezTo>
                  <a:pt x="21187" y="312"/>
                  <a:pt x="21010" y="115"/>
                  <a:pt x="20752" y="86"/>
                </a:cubicBezTo>
                <a:lnTo>
                  <a:pt x="19748" y="3"/>
                </a:lnTo>
                <a:close/>
              </a:path>
            </a:pathLst>
          </a:custGeom>
          <a:solidFill>
            <a:srgbClr val="4545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8" name="Lise sitzt auf dem Stuhl"/>
          <p:cNvSpPr txBox="1"/>
          <p:nvPr/>
        </p:nvSpPr>
        <p:spPr>
          <a:xfrm>
            <a:off x="14070187" y="7093606"/>
            <a:ext cx="647121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Lise sitzt auf dem Stuhl</a:t>
            </a:r>
          </a:p>
        </p:txBody>
      </p:sp>
      <p:sp>
        <p:nvSpPr>
          <p:cNvPr id="299" name="Baby"/>
          <p:cNvSpPr/>
          <p:nvPr/>
        </p:nvSpPr>
        <p:spPr>
          <a:xfrm>
            <a:off x="14981473" y="4250515"/>
            <a:ext cx="1020130" cy="1446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567" fill="norm" stroke="1" extrusionOk="0">
                <a:moveTo>
                  <a:pt x="10766" y="0"/>
                </a:moveTo>
                <a:cubicBezTo>
                  <a:pt x="9664" y="0"/>
                  <a:pt x="8560" y="297"/>
                  <a:pt x="7718" y="891"/>
                </a:cubicBezTo>
                <a:cubicBezTo>
                  <a:pt x="6036" y="2080"/>
                  <a:pt x="6036" y="4008"/>
                  <a:pt x="7718" y="5196"/>
                </a:cubicBezTo>
                <a:cubicBezTo>
                  <a:pt x="9401" y="6385"/>
                  <a:pt x="12129" y="6385"/>
                  <a:pt x="13812" y="5196"/>
                </a:cubicBezTo>
                <a:cubicBezTo>
                  <a:pt x="15494" y="4008"/>
                  <a:pt x="15494" y="2080"/>
                  <a:pt x="13812" y="891"/>
                </a:cubicBezTo>
                <a:cubicBezTo>
                  <a:pt x="12970" y="297"/>
                  <a:pt x="11869" y="0"/>
                  <a:pt x="10766" y="0"/>
                </a:cubicBezTo>
                <a:close/>
                <a:moveTo>
                  <a:pt x="7389" y="6497"/>
                </a:moveTo>
                <a:cubicBezTo>
                  <a:pt x="7012" y="6497"/>
                  <a:pt x="6653" y="6607"/>
                  <a:pt x="6395" y="6800"/>
                </a:cubicBezTo>
                <a:lnTo>
                  <a:pt x="104" y="11515"/>
                </a:lnTo>
                <a:cubicBezTo>
                  <a:pt x="-32" y="11617"/>
                  <a:pt x="-35" y="11777"/>
                  <a:pt x="99" y="11880"/>
                </a:cubicBezTo>
                <a:lnTo>
                  <a:pt x="1175" y="12709"/>
                </a:lnTo>
                <a:cubicBezTo>
                  <a:pt x="1303" y="12809"/>
                  <a:pt x="1517" y="12824"/>
                  <a:pt x="1673" y="12747"/>
                </a:cubicBezTo>
                <a:lnTo>
                  <a:pt x="5839" y="10671"/>
                </a:lnTo>
                <a:cubicBezTo>
                  <a:pt x="6014" y="10583"/>
                  <a:pt x="6257" y="10673"/>
                  <a:pt x="6257" y="10824"/>
                </a:cubicBezTo>
                <a:lnTo>
                  <a:pt x="6257" y="12293"/>
                </a:lnTo>
                <a:lnTo>
                  <a:pt x="15276" y="12293"/>
                </a:lnTo>
                <a:lnTo>
                  <a:pt x="15276" y="10824"/>
                </a:lnTo>
                <a:cubicBezTo>
                  <a:pt x="15276" y="10673"/>
                  <a:pt x="15515" y="10584"/>
                  <a:pt x="15691" y="10671"/>
                </a:cubicBezTo>
                <a:lnTo>
                  <a:pt x="19859" y="12747"/>
                </a:lnTo>
                <a:cubicBezTo>
                  <a:pt x="20015" y="12824"/>
                  <a:pt x="20227" y="12809"/>
                  <a:pt x="20355" y="12709"/>
                </a:cubicBezTo>
                <a:lnTo>
                  <a:pt x="21431" y="11880"/>
                </a:lnTo>
                <a:cubicBezTo>
                  <a:pt x="21565" y="11777"/>
                  <a:pt x="21565" y="11617"/>
                  <a:pt x="21428" y="11515"/>
                </a:cubicBezTo>
                <a:lnTo>
                  <a:pt x="15137" y="6800"/>
                </a:lnTo>
                <a:cubicBezTo>
                  <a:pt x="14879" y="6607"/>
                  <a:pt x="14518" y="6497"/>
                  <a:pt x="14141" y="6497"/>
                </a:cubicBezTo>
                <a:lnTo>
                  <a:pt x="11837" y="6497"/>
                </a:lnTo>
                <a:lnTo>
                  <a:pt x="9695" y="6497"/>
                </a:lnTo>
                <a:lnTo>
                  <a:pt x="7389" y="6497"/>
                </a:lnTo>
                <a:close/>
                <a:moveTo>
                  <a:pt x="6211" y="13528"/>
                </a:moveTo>
                <a:lnTo>
                  <a:pt x="2176" y="16399"/>
                </a:lnTo>
                <a:cubicBezTo>
                  <a:pt x="1971" y="16545"/>
                  <a:pt x="1968" y="16780"/>
                  <a:pt x="2169" y="16929"/>
                </a:cubicBezTo>
                <a:lnTo>
                  <a:pt x="8293" y="21468"/>
                </a:lnTo>
                <a:cubicBezTo>
                  <a:pt x="8449" y="21583"/>
                  <a:pt x="8699" y="21600"/>
                  <a:pt x="8882" y="21507"/>
                </a:cubicBezTo>
                <a:lnTo>
                  <a:pt x="10001" y="20934"/>
                </a:lnTo>
                <a:cubicBezTo>
                  <a:pt x="10180" y="20842"/>
                  <a:pt x="10239" y="20672"/>
                  <a:pt x="10139" y="20533"/>
                </a:cubicBezTo>
                <a:lnTo>
                  <a:pt x="7947" y="17473"/>
                </a:lnTo>
                <a:cubicBezTo>
                  <a:pt x="7846" y="17331"/>
                  <a:pt x="7881" y="17160"/>
                  <a:pt x="8033" y="17043"/>
                </a:cubicBezTo>
                <a:lnTo>
                  <a:pt x="9559" y="15874"/>
                </a:lnTo>
                <a:lnTo>
                  <a:pt x="6211" y="13528"/>
                </a:lnTo>
                <a:close/>
                <a:moveTo>
                  <a:pt x="15321" y="13528"/>
                </a:moveTo>
                <a:lnTo>
                  <a:pt x="11973" y="15874"/>
                </a:lnTo>
                <a:lnTo>
                  <a:pt x="13499" y="17043"/>
                </a:lnTo>
                <a:cubicBezTo>
                  <a:pt x="13651" y="17160"/>
                  <a:pt x="13684" y="17331"/>
                  <a:pt x="13583" y="17473"/>
                </a:cubicBezTo>
                <a:lnTo>
                  <a:pt x="11391" y="20533"/>
                </a:lnTo>
                <a:cubicBezTo>
                  <a:pt x="11291" y="20672"/>
                  <a:pt x="11350" y="20842"/>
                  <a:pt x="11529" y="20934"/>
                </a:cubicBezTo>
                <a:lnTo>
                  <a:pt x="12648" y="21507"/>
                </a:lnTo>
                <a:cubicBezTo>
                  <a:pt x="12831" y="21600"/>
                  <a:pt x="13083" y="21583"/>
                  <a:pt x="13239" y="21468"/>
                </a:cubicBezTo>
                <a:lnTo>
                  <a:pt x="19363" y="16929"/>
                </a:lnTo>
                <a:cubicBezTo>
                  <a:pt x="19564" y="16780"/>
                  <a:pt x="19561" y="16545"/>
                  <a:pt x="19356" y="16399"/>
                </a:cubicBezTo>
                <a:lnTo>
                  <a:pt x="15321" y="13528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0" name="Typ: Kernphysikerin"/>
          <p:cNvSpPr txBox="1"/>
          <p:nvPr/>
        </p:nvSpPr>
        <p:spPr>
          <a:xfrm>
            <a:off x="16802834" y="4229778"/>
            <a:ext cx="278465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Typ: Kernphysikerin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303" name="Python - Variabl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Python - Variables</a:t>
            </a:r>
          </a:p>
        </p:txBody>
      </p:sp>
      <p:sp>
        <p:nvSpPr>
          <p:cNvPr id="304" name="#Integer…"/>
          <p:cNvSpPr txBox="1"/>
          <p:nvPr/>
        </p:nvSpPr>
        <p:spPr>
          <a:xfrm>
            <a:off x="1202578" y="3499709"/>
            <a:ext cx="21978845" cy="97536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#Integer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= 12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#float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y = 3.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print(x)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12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print(x*y)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36.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print(y/2.)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1.5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 = “hello world”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print(t)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hello world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print(t+”!”)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hello world!</a:t>
            </a:r>
          </a:p>
        </p:txBody>
      </p:sp>
      <p:sp>
        <p:nvSpPr>
          <p:cNvPr id="305" name="Variablenname (hier “y”)"/>
          <p:cNvSpPr txBox="1"/>
          <p:nvPr/>
        </p:nvSpPr>
        <p:spPr>
          <a:xfrm>
            <a:off x="5092036" y="5580737"/>
            <a:ext cx="552450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Variablenname (hier “y”)</a:t>
            </a:r>
          </a:p>
        </p:txBody>
      </p:sp>
      <p:pic>
        <p:nvPicPr>
          <p:cNvPr id="306" name="Line Shape" descr="Lin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382210" y="5524811"/>
            <a:ext cx="3865972" cy="1140105"/>
          </a:xfrm>
          <a:prstGeom prst="rect">
            <a:avLst/>
          </a:prstGeom>
        </p:spPr>
      </p:pic>
      <p:sp>
        <p:nvSpPr>
          <p:cNvPr id="308" name="Variablewert (hier 3.) - bestimmt auch den Typ der Variable (hier float)"/>
          <p:cNvSpPr txBox="1"/>
          <p:nvPr/>
        </p:nvSpPr>
        <p:spPr>
          <a:xfrm>
            <a:off x="7049630" y="4737684"/>
            <a:ext cx="15686025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Variablewert (hier 3.) - bestimmt auch den Typ der Variable (hier float)</a:t>
            </a:r>
          </a:p>
        </p:txBody>
      </p:sp>
      <p:pic>
        <p:nvPicPr>
          <p:cNvPr id="309" name="Line Shape" descr="Lin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796601" y="4474507"/>
            <a:ext cx="4285339" cy="7130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313" name="Python - Listen&amp;Dictiona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Python - Listen&amp;Dictionary</a:t>
            </a:r>
          </a:p>
        </p:txBody>
      </p:sp>
      <p:sp>
        <p:nvSpPr>
          <p:cNvPr id="314" name="l = [4,5,7,4]…"/>
          <p:cNvSpPr txBox="1"/>
          <p:nvPr/>
        </p:nvSpPr>
        <p:spPr>
          <a:xfrm>
            <a:off x="1202577" y="3741009"/>
            <a:ext cx="21978846" cy="92710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 = [4,5,7,4]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print(l[2])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7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l[2] = 3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print(l)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[4,5,3,4]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 = {“key1”:5,”key2”:”value2”}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print(d[‘key1’])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5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d[‘key2’]=4+3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print(d[‘key2’])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317" name="Python - if Block, Booleans &amp; Vergleich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92479">
              <a:defRPr sz="5280"/>
            </a:pPr>
            <a:r>
              <a:t>Python - </a:t>
            </a:r>
            <a:r>
              <a:rPr b="0" sz="5184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t> Block, Booleans &amp; Vergleiche</a:t>
            </a:r>
          </a:p>
        </p:txBody>
      </p:sp>
      <p:sp>
        <p:nvSpPr>
          <p:cNvPr id="318" name="x = 3…"/>
          <p:cNvSpPr txBox="1"/>
          <p:nvPr/>
        </p:nvSpPr>
        <p:spPr>
          <a:xfrm>
            <a:off x="1202578" y="4947509"/>
            <a:ext cx="21978845" cy="68580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= 3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y = 2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print(x&gt;y)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True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booleans True und False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if(x==y):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print(‘x und y sind gleich.’)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elif(x&lt;y):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print(‘x ist kleiner als y.’)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else: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print(‘x ist größer als y.’)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x ist größer als y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5926" y="3945053"/>
            <a:ext cx="9786774" cy="5421246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“Tabulator”, kurz Tab wird hier genutzt um den Block Code zu definieren der jeweils ausgeführt werden soll"/>
          <p:cNvSpPr txBox="1"/>
          <p:nvPr/>
        </p:nvSpPr>
        <p:spPr>
          <a:xfrm>
            <a:off x="99018" y="12172116"/>
            <a:ext cx="2246180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700"/>
            </a:lvl1pPr>
          </a:lstStyle>
          <a:p>
            <a:pPr/>
            <a:r>
              <a:t>“Tabulator”, kurz Tab wird hier genutzt um den Block Code zu definieren der jeweils ausgeführt werden soll</a:t>
            </a:r>
          </a:p>
        </p:txBody>
      </p:sp>
      <p:pic>
        <p:nvPicPr>
          <p:cNvPr id="321" name="Line Shape" descr="Lin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96466" y="8602914"/>
            <a:ext cx="1064701" cy="3611016"/>
          </a:xfrm>
          <a:prstGeom prst="rect">
            <a:avLst/>
          </a:prstGeom>
        </p:spPr>
      </p:pic>
      <p:pic>
        <p:nvPicPr>
          <p:cNvPr id="323" name="Line Shape" descr="Line Shap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81950" y="9524253"/>
            <a:ext cx="1077248" cy="2652714"/>
          </a:xfrm>
          <a:prstGeom prst="rect">
            <a:avLst/>
          </a:prstGeom>
        </p:spPr>
      </p:pic>
      <p:pic>
        <p:nvPicPr>
          <p:cNvPr id="325" name="Line Shape" descr="Line Shap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250219" y="10542571"/>
            <a:ext cx="1027301" cy="16714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329" name="Python - for loop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92479">
              <a:defRPr sz="5280"/>
            </a:pPr>
            <a:r>
              <a:t>Python - </a:t>
            </a:r>
            <a:r>
              <a:rPr b="0" sz="5184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t> loops</a:t>
            </a:r>
          </a:p>
        </p:txBody>
      </p:sp>
      <p:sp>
        <p:nvSpPr>
          <p:cNvPr id="330" name="l = [4,5]…"/>
          <p:cNvSpPr txBox="1"/>
          <p:nvPr/>
        </p:nvSpPr>
        <p:spPr>
          <a:xfrm>
            <a:off x="1202578" y="3499709"/>
            <a:ext cx="21978845" cy="97536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 = [4,5]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i in l: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print(i)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</a:t>
            </a:r>
            <a:br/>
            <a:r>
              <a:t>4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5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data = [34.5, 12.3] 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i range(2): #range(2) erstellt eine (‘Pseudo’-) Liste der Länge 2 ([0,1])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print(i)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print(data[i])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0 34.5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1 12.3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k,v in d.items():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print(k,v)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key1 5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key2 value2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1950" y="8133003"/>
            <a:ext cx="9747276" cy="5338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334" name="Python - while loop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92479">
              <a:defRPr sz="5280"/>
            </a:pPr>
            <a:r>
              <a:t>Python - </a:t>
            </a:r>
            <a:r>
              <a:rPr b="0" sz="5184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t> loops</a:t>
            </a:r>
          </a:p>
        </p:txBody>
      </p:sp>
      <p:sp>
        <p:nvSpPr>
          <p:cNvPr id="335" name="x=3…"/>
          <p:cNvSpPr txBox="1"/>
          <p:nvPr/>
        </p:nvSpPr>
        <p:spPr>
          <a:xfrm>
            <a:off x="1202578" y="3982309"/>
            <a:ext cx="21978845" cy="87884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x=3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x&gt;0: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print(x)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= x-1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3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2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1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True: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print(“Don’t stop me now!”)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Don’t stop me now!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Don’t stop me now!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Don’t stop me now!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Don’t stop me now!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Don’t stop me now!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Don’t stop me now!</a:t>
            </a:r>
          </a:p>
        </p:txBody>
      </p:sp>
      <p:sp>
        <p:nvSpPr>
          <p:cNvPr id="336" name="Don’t stop me now!"/>
          <p:cNvSpPr txBox="1"/>
          <p:nvPr/>
        </p:nvSpPr>
        <p:spPr>
          <a:xfrm>
            <a:off x="1194113" y="12637537"/>
            <a:ext cx="477850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Don’t stop me now!</a:t>
            </a:r>
          </a:p>
        </p:txBody>
      </p:sp>
      <p:sp>
        <p:nvSpPr>
          <p:cNvPr id="337" name="Don’t stop me now!"/>
          <p:cNvSpPr txBox="1"/>
          <p:nvPr/>
        </p:nvSpPr>
        <p:spPr>
          <a:xfrm>
            <a:off x="1194113" y="13051589"/>
            <a:ext cx="477850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Don’t stop me now!</a:t>
            </a:r>
          </a:p>
        </p:txBody>
      </p:sp>
      <p:sp>
        <p:nvSpPr>
          <p:cNvPr id="338" name="Don’t stop me now!"/>
          <p:cNvSpPr txBox="1"/>
          <p:nvPr/>
        </p:nvSpPr>
        <p:spPr>
          <a:xfrm>
            <a:off x="1194113" y="13445278"/>
            <a:ext cx="477850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Don’t stop me now!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341" name="Python - Funktion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Python - Funktionen</a:t>
            </a:r>
          </a:p>
        </p:txBody>
      </p:sp>
      <p:sp>
        <p:nvSpPr>
          <p:cNvPr id="342" name="def hoch2(x):…"/>
          <p:cNvSpPr txBox="1"/>
          <p:nvPr/>
        </p:nvSpPr>
        <p:spPr>
          <a:xfrm>
            <a:off x="1202577" y="3614853"/>
            <a:ext cx="21978846" cy="78232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def hoch2(x):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return x**2 # in python schreibt man den Exponenten mit “**”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y = hoch2(x)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print(y)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4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def mittelwert(werte):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ergebnis = 0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wert in werte:</a:t>
            </a:r>
          </a:p>
          <a:p>
            <a:pPr lvl="2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ergebnis = ergebnis + wert 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return ergebnis / len(werte)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daten = [0,10]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print(mittelwert(daten))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5.0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345" name="Auf dem Desktop den Ordner ‘PPTPi’ öffnen…"/>
          <p:cNvSpPr txBox="1"/>
          <p:nvPr/>
        </p:nvSpPr>
        <p:spPr>
          <a:xfrm>
            <a:off x="819673" y="3856593"/>
            <a:ext cx="8127953" cy="505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599" indent="-609599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Auf dem Desktop den Ordner ‘PPTPi’ öffnen</a:t>
            </a:r>
          </a:p>
          <a:p>
            <a:pPr marL="609599" indent="-609599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Datei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start_jupyter.sh</a:t>
            </a:r>
            <a:r>
              <a:t> mit Doppelklick öffnen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Auf “Im Terminal ausführen” klicken</a:t>
            </a:r>
          </a:p>
        </p:txBody>
      </p:sp>
      <p:pic>
        <p:nvPicPr>
          <p:cNvPr id="346" name="Screenshot 2022-08-24 at 22.09.01.png" descr="Screenshot 2022-08-24 at 22.09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05933" y="2815952"/>
            <a:ext cx="14249917" cy="10283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Einführung - Org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Orga</a:t>
            </a:r>
          </a:p>
        </p:txBody>
      </p:sp>
      <p:sp>
        <p:nvSpPr>
          <p:cNvPr id="158" name="Projektüberblic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Projektüberblick</a:t>
            </a:r>
          </a:p>
        </p:txBody>
      </p:sp>
      <p:sp>
        <p:nvSpPr>
          <p:cNvPr id="159" name="RaspberryPi kennen lern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RaspberryPi kennen lernen</a:t>
            </a:r>
          </a:p>
          <a:p>
            <a:pPr/>
            <a:r>
              <a:t>Programmieren mit python lernen (?)</a:t>
            </a:r>
          </a:p>
          <a:p>
            <a:pPr/>
            <a:r>
              <a:t>2er Gruppen - ideal nach Vorkenntnissen (Programmieren) mischen</a:t>
            </a:r>
          </a:p>
          <a:p>
            <a:pPr>
              <a:defRPr b="1">
                <a:solidFill>
                  <a:schemeClr val="accent5">
                    <a:lumOff val="-29866"/>
                  </a:schemeClr>
                </a:solidFill>
              </a:defRPr>
            </a:pPr>
            <a:r>
              <a:t>Stellt gerne </a:t>
            </a:r>
            <a:r>
              <a:rPr u="sng"/>
              <a:t>jederzeit</a:t>
            </a:r>
            <a:r>
              <a:t> </a:t>
            </a:r>
            <a:r>
              <a:rPr u="sng"/>
              <a:t>alle</a:t>
            </a:r>
            <a:r>
              <a:t> Fragen!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ackup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Raspberry Pi - GPIO Hea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- GPIO Header</a:t>
            </a:r>
          </a:p>
        </p:txBody>
      </p:sp>
      <p:sp>
        <p:nvSpPr>
          <p:cNvPr id="35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505" r="0" b="0"/>
          <a:stretch>
            <a:fillRect/>
          </a:stretch>
        </p:blipFill>
        <p:spPr>
          <a:xfrm rot="21600000">
            <a:off x="3019821" y="2851363"/>
            <a:ext cx="18344263" cy="1033325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Group"/>
          <p:cNvSpPr/>
          <p:nvPr/>
        </p:nvSpPr>
        <p:spPr>
          <a:xfrm>
            <a:off x="484549" y="7308811"/>
            <a:ext cx="1270001" cy="1270001"/>
          </a:xfrm>
          <a:prstGeom prst="lin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3600" u="sng">
                <a:solidFill>
                  <a:schemeClr val="accent5">
                    <a:lumOff val="-29866"/>
                  </a:schemeClr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pinout.xyz</a:t>
            </a:r>
          </a:p>
        </p:txBody>
      </p:sp>
      <p:sp>
        <p:nvSpPr>
          <p:cNvPr id="354" name="Interaktive Version"/>
          <p:cNvSpPr txBox="1"/>
          <p:nvPr/>
        </p:nvSpPr>
        <p:spPr>
          <a:xfrm>
            <a:off x="194906" y="4769733"/>
            <a:ext cx="3407578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Interaktive Version</a:t>
            </a:r>
          </a:p>
        </p:txBody>
      </p:sp>
      <p:pic>
        <p:nvPicPr>
          <p:cNvPr id="355" name="Line Shape" descr="Line Shap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7202316">
            <a:off x="1713251" y="6151345"/>
            <a:ext cx="1218609" cy="69642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aspberry Pi - GPIO Header - L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- GPIO Header - LED</a:t>
            </a:r>
          </a:p>
        </p:txBody>
      </p:sp>
      <p:sp>
        <p:nvSpPr>
          <p:cNvPr id="35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-573662" y="4304796"/>
            <a:ext cx="11001165" cy="7334112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from gpiozero import LED…"/>
          <p:cNvSpPr txBox="1"/>
          <p:nvPr/>
        </p:nvSpPr>
        <p:spPr>
          <a:xfrm>
            <a:off x="14256945" y="3831233"/>
            <a:ext cx="7128301" cy="49276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from gpiozero import LED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import time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red_led = LED(24)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True: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red_led.on()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time.sleep(1.5)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red_led.off()</a:t>
            </a:r>
          </a:p>
          <a:p>
            <a:pPr lvl="1"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time.sleep(1.5)</a:t>
            </a:r>
          </a:p>
        </p:txBody>
      </p:sp>
      <p:sp>
        <p:nvSpPr>
          <p:cNvPr id="362" name="Rectangle"/>
          <p:cNvSpPr/>
          <p:nvPr/>
        </p:nvSpPr>
        <p:spPr>
          <a:xfrm>
            <a:off x="9385208" y="6988312"/>
            <a:ext cx="1475625" cy="532770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3" name="Line"/>
          <p:cNvSpPr/>
          <p:nvPr/>
        </p:nvSpPr>
        <p:spPr>
          <a:xfrm>
            <a:off x="6311124" y="7254697"/>
            <a:ext cx="30436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4" name="Line"/>
          <p:cNvSpPr/>
          <p:nvPr/>
        </p:nvSpPr>
        <p:spPr>
          <a:xfrm>
            <a:off x="10858604" y="7254697"/>
            <a:ext cx="1187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5" name="Line"/>
          <p:cNvSpPr/>
          <p:nvPr/>
        </p:nvSpPr>
        <p:spPr>
          <a:xfrm>
            <a:off x="12038721" y="4294838"/>
            <a:ext cx="1" cy="29734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6" name="Line"/>
          <p:cNvSpPr/>
          <p:nvPr/>
        </p:nvSpPr>
        <p:spPr>
          <a:xfrm>
            <a:off x="6233845" y="4289256"/>
            <a:ext cx="319823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7" name="Line"/>
          <p:cNvSpPr/>
          <p:nvPr/>
        </p:nvSpPr>
        <p:spPr>
          <a:xfrm>
            <a:off x="9671209" y="4289256"/>
            <a:ext cx="23740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8" name="Rote LED"/>
          <p:cNvSpPr txBox="1"/>
          <p:nvPr/>
        </p:nvSpPr>
        <p:spPr>
          <a:xfrm>
            <a:off x="9879075" y="3382467"/>
            <a:ext cx="14127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Rote LED</a:t>
            </a:r>
          </a:p>
        </p:txBody>
      </p:sp>
      <p:sp>
        <p:nvSpPr>
          <p:cNvPr id="369" name="Widerstand (z.B. 330Ω)"/>
          <p:cNvSpPr txBox="1"/>
          <p:nvPr/>
        </p:nvSpPr>
        <p:spPr>
          <a:xfrm>
            <a:off x="8956294" y="7741169"/>
            <a:ext cx="325831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Widerstand (z.B. 330Ω)</a:t>
            </a:r>
          </a:p>
        </p:txBody>
      </p:sp>
      <p:sp>
        <p:nvSpPr>
          <p:cNvPr id="370" name="Light Bulb"/>
          <p:cNvSpPr/>
          <p:nvPr/>
        </p:nvSpPr>
        <p:spPr>
          <a:xfrm>
            <a:off x="9281392" y="3501982"/>
            <a:ext cx="539105" cy="934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aspberry Pi - GPIO Hea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- GPIO Header</a:t>
            </a:r>
          </a:p>
        </p:txBody>
      </p:sp>
      <p:sp>
        <p:nvSpPr>
          <p:cNvPr id="37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4" name="page27image66062368.jpg" descr="page27image6606236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708" y="2560372"/>
            <a:ext cx="12153901" cy="10477501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Text"/>
          <p:cNvSpPr txBox="1"/>
          <p:nvPr/>
        </p:nvSpPr>
        <p:spPr>
          <a:xfrm>
            <a:off x="1005708" y="2331772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76" name="import sys…"/>
          <p:cNvSpPr txBox="1"/>
          <p:nvPr/>
        </p:nvSpPr>
        <p:spPr>
          <a:xfrm>
            <a:off x="11628072" y="6756914"/>
            <a:ext cx="11342594" cy="49276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import sys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sys.path.append(‘/home/pi/PPTPi/python’)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from sensors import TemperaturSensoren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Ts = TemperaturSensoren()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print(Ts.temps())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[30.1,30.8,29.9]</a:t>
            </a:r>
          </a:p>
        </p:txBody>
      </p:sp>
      <p:sp>
        <p:nvSpPr>
          <p:cNvPr id="377" name="Rotes Kabel auf 3.3V (Pin17) Blaues Kabel auf GPIO4 (Pin 7)…"/>
          <p:cNvSpPr txBox="1"/>
          <p:nvPr/>
        </p:nvSpPr>
        <p:spPr>
          <a:xfrm>
            <a:off x="13446013" y="3557352"/>
            <a:ext cx="6096458" cy="16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rPr>
                <a:solidFill>
                  <a:srgbClr val="D3131F"/>
                </a:solidFill>
              </a:rPr>
              <a:t>Rotes Kabel</a:t>
            </a:r>
            <a:r>
              <a:t> auf 3.3V (Pin17)</a:t>
            </a:r>
            <a:br/>
            <a:r>
              <a:rPr>
                <a:solidFill>
                  <a:srgbClr val="4C8AD0"/>
                </a:solidFill>
              </a:rPr>
              <a:t>Blaues Kabel</a:t>
            </a:r>
            <a:r>
              <a:t> auf GPIO4 (Pin 7)</a:t>
            </a:r>
          </a:p>
          <a:p>
            <a:pPr algn="l">
              <a:defRPr sz="3400"/>
            </a:pPr>
            <a:r>
              <a:t>Schwarzes Kabel auf GND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xWFxWTkQo0zpfMW717upRY1ob9YiacVGntOCdDMpEloU7M0oD2tvNisK2cAWzmYRBD3igc-BJmpayW9SLkIVvlUaAH4ZnzFzdkf9cqHIf13HrdcTXwe8lShTYu4oGiy7G84Cxmc4GE2PmKVo4KqPEak.jpg" descr="xWFxWTkQo0zpfMW717upRY1ob9YiacVGntOCdDMpEloU7M0oD2tvNisK2cAWzmYRBD3igc-BJmpayW9SLkIVvlUaAH4ZnzFzdkf9cqHIf13HrdcTXwe8lShTYu4oGiy7G84Cxmc4GE2PmKVo4KqPEa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4750" y="-1536700"/>
            <a:ext cx="11874500" cy="1678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LYqze6Ykv7xsSYyNZpOHDJNvj7mHWH-iFdswVsYnBZuEXbuVV0PowqbJCV7uryB594EwpXfSecrG2ncyGloPNDf-QQqE0ptI66nNBgE4wuDd1NV-5Yijpuv7qYljjxkH9b6HNnPVNtf7dfWXtY0lfSA.jpg" descr="LYqze6Ykv7xsSYyNZpOHDJNvj7mHWH-iFdswVsYnBZuEXbuVV0PowqbJCV7uryB594EwpXfSecrG2ncyGloPNDf-QQqE0ptI66nNBgE4wuDd1NV-5Yijpuv7qYljjxkH9b6HNnPVNtf7dfWXtY0lfS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65269" y="246236"/>
            <a:ext cx="15240001" cy="2032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383" name="Python - Plotting mit matplotlib und bump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Python - Plotting mit matplotlib und bumpy</a:t>
            </a:r>
          </a:p>
        </p:txBody>
      </p:sp>
      <p:sp>
        <p:nvSpPr>
          <p:cNvPr id="384" name="import matplotlib.pyplot as plt…"/>
          <p:cNvSpPr txBox="1"/>
          <p:nvPr/>
        </p:nvSpPr>
        <p:spPr>
          <a:xfrm>
            <a:off x="1202577" y="4621783"/>
            <a:ext cx="12129071" cy="63754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import matplotlib.pyplot as plt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import numpy as np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= np.linspace(0, 6*np.pi, 100)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y = np.sin(x)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y_exp = np.exp(-x*0.2)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plt.plot(x, y,label='sin(x)')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plt.plot(x,y_exp,label='exp(-0.2*x)')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plt.plot(x,y_exp*y,label='sin(x)*exp(-0.2*x)')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plt.legend()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plt.xlabel('x')</a:t>
            </a:r>
          </a:p>
        </p:txBody>
      </p:sp>
      <p:pic>
        <p:nvPicPr>
          <p:cNvPr id="385" name="test.pdf" descr="tes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9716" y="3614853"/>
            <a:ext cx="11897535" cy="7931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Einführung - Org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Orga</a:t>
            </a:r>
          </a:p>
        </p:txBody>
      </p:sp>
      <p:sp>
        <p:nvSpPr>
          <p:cNvPr id="162" name="Projektüberblic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Projektüberblick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53641" y="3127663"/>
            <a:ext cx="8792164" cy="869271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RaspberryPi kennen lernen…"/>
          <p:cNvSpPr txBox="1"/>
          <p:nvPr>
            <p:ph type="body" sz="half" idx="1"/>
          </p:nvPr>
        </p:nvSpPr>
        <p:spPr>
          <a:xfrm>
            <a:off x="1123942" y="3773797"/>
            <a:ext cx="12024133" cy="8256012"/>
          </a:xfrm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defRPr sz="3792"/>
            </a:pPr>
            <a:r>
              <a:t>RaspberryPi kennen lernen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r>
              <a:t>Programmieren mit python lernen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r>
              <a:t>Ziel ist es eine Messreihe aufzunehmen und auszuwerten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r>
              <a:t>2er Gruppen - am besten je nach Vorkenntnissen (Programmieren) mischen</a:t>
            </a:r>
          </a:p>
          <a:p>
            <a:pPr marL="481584" indent="-481584" defTabSz="1926287">
              <a:spcBef>
                <a:spcPts val="3500"/>
              </a:spcBef>
              <a:defRPr b="1" sz="3792">
                <a:solidFill>
                  <a:schemeClr val="accent5">
                    <a:lumOff val="-29866"/>
                  </a:schemeClr>
                </a:solidFill>
              </a:defRPr>
            </a:pPr>
            <a:r>
              <a:t>Stellt gerne </a:t>
            </a:r>
            <a:r>
              <a:rPr u="sng"/>
              <a:t>jederzeit</a:t>
            </a:r>
            <a:r>
              <a:t> </a:t>
            </a:r>
            <a:r>
              <a:rPr u="sng"/>
              <a:t>alle</a:t>
            </a:r>
            <a:r>
              <a:t> Fragen!</a:t>
            </a:r>
            <a:br/>
            <a:r>
              <a:rPr i="1" sz="2686"/>
              <a:t>auch per Mail: </a:t>
            </a:r>
            <a:br>
              <a:rPr i="1" sz="2686"/>
            </a:br>
            <a:r>
              <a:rPr i="1" sz="2686"/>
              <a:t>artur.lobanov@desy.de</a:t>
            </a:r>
            <a:br>
              <a:rPr i="1" sz="2686"/>
            </a:br>
            <a:r>
              <a:rPr i="1" sz="2686"/>
              <a:t>ankita.mehta@desy.de</a:t>
            </a:r>
            <a:br>
              <a:rPr i="1" sz="2686"/>
            </a:br>
            <a:r>
              <a:rPr i="1" sz="2686"/>
              <a:t>steffen.albrecht@desy.de</a:t>
            </a:r>
            <a:br>
              <a:rPr i="1" sz="2686"/>
            </a:br>
            <a:br>
              <a:rPr i="1" sz="2686"/>
            </a:br>
            <a:br>
              <a:rPr i="1" sz="2686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aspberryPi kennen lernen…"/>
          <p:cNvSpPr txBox="1"/>
          <p:nvPr/>
        </p:nvSpPr>
        <p:spPr>
          <a:xfrm>
            <a:off x="1123942" y="3773797"/>
            <a:ext cx="12024133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81584" indent="-481584" algn="l" defTabSz="1926287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792">
                <a:solidFill>
                  <a:srgbClr val="000000"/>
                </a:solidFill>
              </a:defRPr>
            </a:pPr>
            <a:r>
              <a:t>RaspberryPi kennen lernen</a:t>
            </a:r>
          </a:p>
          <a:p>
            <a:pPr marL="481584" indent="-481584" algn="l" defTabSz="1926287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792">
                <a:solidFill>
                  <a:srgbClr val="000000"/>
                </a:solidFill>
              </a:defRPr>
            </a:pPr>
            <a:r>
              <a:t>Programmieren mit python lernen</a:t>
            </a:r>
          </a:p>
          <a:p>
            <a:pPr marL="481584" indent="-481584" algn="l" defTabSz="1926287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792">
                <a:solidFill>
                  <a:srgbClr val="000000"/>
                </a:solidFill>
              </a:defRPr>
            </a:pPr>
            <a:r>
              <a:t>Ziel ist es eine Messreihe aufzunehmen und auszuwerten</a:t>
            </a:r>
          </a:p>
          <a:p>
            <a:pPr marL="481584" indent="-481584" algn="l" defTabSz="1926287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792">
                <a:solidFill>
                  <a:srgbClr val="000000"/>
                </a:solidFill>
              </a:defRPr>
            </a:pPr>
            <a:r>
              <a:t>2er Gruppen - am besten je nach Vorkenntnissen (Programmieren) mischen</a:t>
            </a:r>
          </a:p>
          <a:p>
            <a:pPr marL="481584" indent="-481584" algn="l" defTabSz="1926287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b="1" sz="3792">
                <a:solidFill>
                  <a:schemeClr val="accent5">
                    <a:lumOff val="-29866"/>
                  </a:schemeClr>
                </a:solidFill>
              </a:defRPr>
            </a:pPr>
            <a:r>
              <a:t>Stellt gerne </a:t>
            </a:r>
            <a:r>
              <a:rPr u="sng"/>
              <a:t>jederzeit</a:t>
            </a:r>
            <a:r>
              <a:t> </a:t>
            </a:r>
            <a:r>
              <a:rPr u="sng"/>
              <a:t>alle</a:t>
            </a:r>
            <a:r>
              <a:t> Fragen!</a:t>
            </a:r>
            <a:br/>
            <a:r>
              <a:rPr i="1" sz="2686"/>
              <a:t>auch per Mail: </a:t>
            </a:r>
            <a:br>
              <a:rPr i="1" sz="2686"/>
            </a:br>
            <a:r>
              <a:rPr i="1" sz="2686"/>
              <a:t>artur.lobanov@desy.de</a:t>
            </a:r>
            <a:br>
              <a:rPr i="1" sz="2686"/>
            </a:br>
            <a:r>
              <a:rPr i="1" sz="2686"/>
              <a:t>ankita.mehta@desy.de</a:t>
            </a:r>
            <a:br>
              <a:rPr i="1" sz="2686"/>
            </a:br>
            <a:r>
              <a:rPr i="1" sz="2686"/>
              <a:t>steffen.albrecht@desy.de</a:t>
            </a:r>
            <a:br>
              <a:rPr i="1" sz="2686"/>
            </a:br>
            <a:br>
              <a:rPr i="1" sz="2686"/>
            </a:br>
            <a:br>
              <a:rPr i="1" sz="2686"/>
            </a:b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3641" y="3127663"/>
            <a:ext cx="8792164" cy="869271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Einführung - Org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Orga</a:t>
            </a:r>
          </a:p>
        </p:txBody>
      </p:sp>
      <p:sp>
        <p:nvSpPr>
          <p:cNvPr id="171" name="Projektüberblic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Projektüberblick</a:t>
            </a:r>
          </a:p>
        </p:txBody>
      </p:sp>
      <p:pic>
        <p:nvPicPr>
          <p:cNvPr id="172" name="Line Shape" descr="Lin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7717280" y="3148452"/>
            <a:ext cx="10365418" cy="954100"/>
          </a:xfrm>
          <a:prstGeom prst="rect">
            <a:avLst/>
          </a:prstGeom>
        </p:spPr>
      </p:pic>
      <p:grpSp>
        <p:nvGrpSpPr>
          <p:cNvPr id="178" name="Group"/>
          <p:cNvGrpSpPr/>
          <p:nvPr/>
        </p:nvGrpSpPr>
        <p:grpSpPr>
          <a:xfrm>
            <a:off x="9061800" y="4463339"/>
            <a:ext cx="8826222" cy="2094261"/>
            <a:chOff x="-50800" y="-173103"/>
            <a:chExt cx="8826220" cy="2094260"/>
          </a:xfrm>
        </p:grpSpPr>
        <p:pic>
          <p:nvPicPr>
            <p:cNvPr id="174" name="Line Shape" descr="Line Shap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-50800" y="-173103"/>
              <a:ext cx="8760653" cy="659102"/>
            </a:xfrm>
            <a:prstGeom prst="rect">
              <a:avLst/>
            </a:prstGeom>
            <a:effectLst/>
          </p:spPr>
        </p:pic>
        <p:pic>
          <p:nvPicPr>
            <p:cNvPr id="176" name="Line Shape" descr="Line Shap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0800000">
              <a:off x="-14296" y="373523"/>
              <a:ext cx="8789717" cy="1547634"/>
            </a:xfrm>
            <a:prstGeom prst="rect">
              <a:avLst/>
            </a:prstGeom>
            <a:effectLst/>
          </p:spPr>
        </p:pic>
      </p:grpSp>
      <p:grpSp>
        <p:nvGrpSpPr>
          <p:cNvPr id="183" name="Group"/>
          <p:cNvGrpSpPr/>
          <p:nvPr/>
        </p:nvGrpSpPr>
        <p:grpSpPr>
          <a:xfrm>
            <a:off x="11164885" y="4767977"/>
            <a:ext cx="8688275" cy="2844364"/>
            <a:chOff x="-50800" y="-146931"/>
            <a:chExt cx="8688274" cy="2844363"/>
          </a:xfrm>
        </p:grpSpPr>
        <p:pic>
          <p:nvPicPr>
            <p:cNvPr id="179" name="Line Shape" descr="Line Shap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0800000">
              <a:off x="31330" y="1193062"/>
              <a:ext cx="6694370" cy="1504370"/>
            </a:xfrm>
            <a:prstGeom prst="rect">
              <a:avLst/>
            </a:prstGeom>
            <a:effectLst/>
          </p:spPr>
        </p:pic>
        <p:pic>
          <p:nvPicPr>
            <p:cNvPr id="181" name="Line Shape" descr="Line Shap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0800000">
              <a:off x="-50800" y="-146932"/>
              <a:ext cx="8688275" cy="1477745"/>
            </a:xfrm>
            <a:prstGeom prst="rect">
              <a:avLst/>
            </a:prstGeom>
            <a:effectLst/>
          </p:spPr>
        </p:pic>
      </p:grpSp>
      <p:grpSp>
        <p:nvGrpSpPr>
          <p:cNvPr id="187" name="Group"/>
          <p:cNvGrpSpPr/>
          <p:nvPr/>
        </p:nvGrpSpPr>
        <p:grpSpPr>
          <a:xfrm>
            <a:off x="16576040" y="1748641"/>
            <a:ext cx="5301921" cy="2307490"/>
            <a:chOff x="0" y="0"/>
            <a:chExt cx="5301919" cy="2307489"/>
          </a:xfrm>
        </p:grpSpPr>
        <p:sp>
          <p:nvSpPr>
            <p:cNvPr id="184" name="Poster erstellen"/>
            <p:cNvSpPr txBox="1"/>
            <p:nvPr/>
          </p:nvSpPr>
          <p:spPr>
            <a:xfrm>
              <a:off x="0" y="0"/>
              <a:ext cx="434736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chemeClr val="accent5">
                      <a:lumOff val="-29866"/>
                    </a:schemeClr>
                  </a:solidFill>
                </a:defRPr>
              </a:lvl1pPr>
            </a:lstStyle>
            <a:p>
              <a:pPr/>
              <a:r>
                <a:t>Poster erstellen</a:t>
              </a:r>
            </a:p>
          </p:txBody>
        </p:sp>
        <p:pic>
          <p:nvPicPr>
            <p:cNvPr id="185" name="Line Shape" descr="Line Shap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10800000">
              <a:off x="3117228" y="681103"/>
              <a:ext cx="2184692" cy="1626386"/>
            </a:xfrm>
            <a:prstGeom prst="rect">
              <a:avLst/>
            </a:prstGeom>
            <a:effectLst/>
          </p:spPr>
        </p:pic>
      </p:grpSp>
      <p:grpSp>
        <p:nvGrpSpPr>
          <p:cNvPr id="192" name="Group"/>
          <p:cNvGrpSpPr/>
          <p:nvPr/>
        </p:nvGrpSpPr>
        <p:grpSpPr>
          <a:xfrm>
            <a:off x="7369472" y="7119237"/>
            <a:ext cx="12534996" cy="2501349"/>
            <a:chOff x="-50799" y="-50800"/>
            <a:chExt cx="12534995" cy="2501347"/>
          </a:xfrm>
        </p:grpSpPr>
        <p:pic>
          <p:nvPicPr>
            <p:cNvPr id="188" name="Line Shape" descr="Line Shap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10800000">
              <a:off x="-50800" y="799109"/>
              <a:ext cx="12502405" cy="1651438"/>
            </a:xfrm>
            <a:prstGeom prst="rect">
              <a:avLst/>
            </a:prstGeom>
            <a:effectLst/>
          </p:spPr>
        </p:pic>
        <p:pic>
          <p:nvPicPr>
            <p:cNvPr id="190" name="Line Shape" descr="Line Shap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0800000">
              <a:off x="34641" y="-50800"/>
              <a:ext cx="12449555" cy="14559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1"/>
      <p:bldP build="whole" bldLvl="1" animBg="1" rev="0" advAuto="0" spid="192" grpId="3"/>
      <p:bldP build="whole" bldLvl="1" animBg="1" rev="0" advAuto="0" spid="183" grpId="2"/>
      <p:bldP build="whole" bldLvl="1" animBg="1" rev="0" advAuto="0" spid="187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3641" y="3127663"/>
            <a:ext cx="8792164" cy="8692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shot 2022-08-25 at 07.27.54.png" descr="Screenshot 2022-08-25 at 07.27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4623" y="7528811"/>
            <a:ext cx="7712393" cy="492031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Einführung - Org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Orga</a:t>
            </a:r>
          </a:p>
        </p:txBody>
      </p:sp>
      <p:sp>
        <p:nvSpPr>
          <p:cNvPr id="197" name="(Beispiel-) Aufgabenstellu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(Beispiel-) Aufgabenstellung</a:t>
            </a:r>
          </a:p>
        </p:txBody>
      </p:sp>
      <p:pic>
        <p:nvPicPr>
          <p:cNvPr id="198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90768" y="8065839"/>
            <a:ext cx="1929780" cy="771043"/>
          </a:xfrm>
          <a:prstGeom prst="rect">
            <a:avLst/>
          </a:prstGeom>
        </p:spPr>
      </p:pic>
      <p:pic>
        <p:nvPicPr>
          <p:cNvPr id="200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14019" y="3614853"/>
            <a:ext cx="1929781" cy="1772816"/>
          </a:xfrm>
          <a:prstGeom prst="rect">
            <a:avLst/>
          </a:prstGeom>
        </p:spPr>
      </p:pic>
      <p:pic>
        <p:nvPicPr>
          <p:cNvPr id="202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14019" y="6711841"/>
            <a:ext cx="1929781" cy="771043"/>
          </a:xfrm>
          <a:prstGeom prst="rect">
            <a:avLst/>
          </a:prstGeom>
        </p:spPr>
      </p:pic>
      <p:sp>
        <p:nvSpPr>
          <p:cNvPr id="204" name="Triangle"/>
          <p:cNvSpPr/>
          <p:nvPr/>
        </p:nvSpPr>
        <p:spPr>
          <a:xfrm>
            <a:off x="1503382" y="7839115"/>
            <a:ext cx="1047489" cy="350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5" name="Rounded Rectangle"/>
          <p:cNvSpPr/>
          <p:nvPr/>
        </p:nvSpPr>
        <p:spPr>
          <a:xfrm>
            <a:off x="3012073" y="11524090"/>
            <a:ext cx="1047488" cy="350374"/>
          </a:xfrm>
          <a:prstGeom prst="roundRect">
            <a:avLst>
              <a:gd name="adj" fmla="val 44845"/>
            </a:avLst>
          </a:prstGeom>
          <a:solidFill>
            <a:schemeClr val="accent6">
              <a:satOff val="-16844"/>
              <a:lumOff val="-307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Raspberry Pi mit SenseHat"/>
          <p:cNvSpPr txBox="1"/>
          <p:nvPr/>
        </p:nvSpPr>
        <p:spPr>
          <a:xfrm>
            <a:off x="2960641" y="12059198"/>
            <a:ext cx="378927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Raspberry Pi mit SenseHat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2027126" y="8132889"/>
            <a:ext cx="1" cy="3712157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6" name="Connection Line"/>
          <p:cNvSpPr/>
          <p:nvPr/>
        </p:nvSpPr>
        <p:spPr>
          <a:xfrm>
            <a:off x="2029101" y="11536564"/>
            <a:ext cx="1530229" cy="323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21" fill="norm" stroke="1" extrusionOk="0">
                <a:moveTo>
                  <a:pt x="21600" y="0"/>
                </a:moveTo>
                <a:cubicBezTo>
                  <a:pt x="15873" y="15876"/>
                  <a:pt x="8673" y="21600"/>
                  <a:pt x="0" y="17173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09" name="Line"/>
          <p:cNvSpPr/>
          <p:nvPr/>
        </p:nvSpPr>
        <p:spPr>
          <a:xfrm flipH="1" flipV="1">
            <a:off x="2027201" y="8164384"/>
            <a:ext cx="1533083" cy="33807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7" name="Connection Line"/>
          <p:cNvSpPr/>
          <p:nvPr/>
        </p:nvSpPr>
        <p:spPr>
          <a:xfrm>
            <a:off x="2028736" y="9171737"/>
            <a:ext cx="458662" cy="12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97" fill="norm" stroke="1" extrusionOk="0">
                <a:moveTo>
                  <a:pt x="21600" y="0"/>
                </a:moveTo>
                <a:cubicBezTo>
                  <a:pt x="16690" y="16621"/>
                  <a:pt x="9490" y="21600"/>
                  <a:pt x="0" y="14937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11" name="Equation"/>
          <p:cNvSpPr txBox="1"/>
          <p:nvPr/>
        </p:nvSpPr>
        <p:spPr>
          <a:xfrm>
            <a:off x="2119620" y="8914506"/>
            <a:ext cx="171603" cy="19690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</m:oMath>
              </m:oMathPara>
            </a14:m>
            <a:endParaRPr sz="2400"/>
          </a:p>
        </p:txBody>
      </p:sp>
      <p:sp>
        <p:nvSpPr>
          <p:cNvPr id="212" name="Equation"/>
          <p:cNvSpPr txBox="1"/>
          <p:nvPr/>
        </p:nvSpPr>
        <p:spPr>
          <a:xfrm>
            <a:off x="2884795" y="9749015"/>
            <a:ext cx="72543" cy="211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</m:oMath>
              </m:oMathPara>
            </a14:m>
            <a:endParaRPr sz="2400"/>
          </a:p>
        </p:txBody>
      </p:sp>
      <p:sp>
        <p:nvSpPr>
          <p:cNvPr id="213" name="Erdbeschleunigung messen…"/>
          <p:cNvSpPr txBox="1"/>
          <p:nvPr>
            <p:ph type="body" sz="half" idx="1"/>
          </p:nvPr>
        </p:nvSpPr>
        <p:spPr>
          <a:xfrm>
            <a:off x="1123942" y="3773797"/>
            <a:ext cx="12024133" cy="8256012"/>
          </a:xfrm>
          <a:prstGeom prst="rect">
            <a:avLst/>
          </a:prstGeom>
        </p:spPr>
        <p:txBody>
          <a:bodyPr/>
          <a:lstStyle/>
          <a:p>
            <a:pPr/>
            <a:r>
              <a:t>Erdbeschleunigung messen </a:t>
            </a:r>
            <a14:m>
              <m:oMath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9.81</m:t>
                </m:r>
                <m:f>
                  <m:fPr>
                    <m:ctrlP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num>
                  <m:den>
                    <m:sSup>
                      <m:e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  <a:r>
              <a:t>Pendel mit Gyroskop am RPi</a:t>
            </a:r>
          </a:p>
        </p:txBody>
      </p:sp>
      <p:sp>
        <p:nvSpPr>
          <p:cNvPr id="214" name="Zeit t [sekunden]"/>
          <p:cNvSpPr txBox="1"/>
          <p:nvPr/>
        </p:nvSpPr>
        <p:spPr>
          <a:xfrm>
            <a:off x="9064923" y="12320690"/>
            <a:ext cx="237835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Zeit t [sekunden]</a:t>
            </a:r>
          </a:p>
        </p:txBody>
      </p:sp>
      <p:sp>
        <p:nvSpPr>
          <p:cNvPr id="215" name="Position"/>
          <p:cNvSpPr txBox="1"/>
          <p:nvPr/>
        </p:nvSpPr>
        <p:spPr>
          <a:xfrm>
            <a:off x="6260460" y="7275564"/>
            <a:ext cx="121493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"/>
          <p:cNvGrpSpPr/>
          <p:nvPr/>
        </p:nvGrpSpPr>
        <p:grpSpPr>
          <a:xfrm>
            <a:off x="-133783" y="3566251"/>
            <a:ext cx="6741848" cy="3793300"/>
            <a:chOff x="0" y="0"/>
            <a:chExt cx="6741847" cy="3793298"/>
          </a:xfrm>
        </p:grpSpPr>
        <p:pic>
          <p:nvPicPr>
            <p:cNvPr id="21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41848" cy="3793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microsoft.com"/>
            <p:cNvSpPr txBox="1"/>
            <p:nvPr/>
          </p:nvSpPr>
          <p:spPr>
            <a:xfrm>
              <a:off x="2334146" y="563694"/>
              <a:ext cx="2073555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>
                  <a:hlinkClick r:id="rId3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3" invalidUrl="" action="" tgtFrame="" tooltip="" history="1" highlightClick="0" endSnd="0"/>
                </a:rPr>
                <a:t>microsoft.com</a:t>
              </a:r>
            </a:p>
          </p:txBody>
        </p:sp>
      </p:grpSp>
      <p:pic>
        <p:nvPicPr>
          <p:cNvPr id="222" name="Screenshot 2022-08-23 at 10.36.47.png" descr="Screenshot 2022-08-23 at 10.36.47.png"/>
          <p:cNvPicPr>
            <a:picLocks noChangeAspect="1"/>
          </p:cNvPicPr>
          <p:nvPr/>
        </p:nvPicPr>
        <p:blipFill>
          <a:blip r:embed="rId4">
            <a:extLst/>
          </a:blip>
          <a:srcRect l="0" t="493" r="0" b="493"/>
          <a:stretch>
            <a:fillRect/>
          </a:stretch>
        </p:blipFill>
        <p:spPr>
          <a:xfrm>
            <a:off x="17490613" y="4181115"/>
            <a:ext cx="6845635" cy="7746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shot 2022-08-23 at 10.38.03.png" descr="Screenshot 2022-08-23 at 10.38.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3736" y="2231945"/>
            <a:ext cx="12967223" cy="121681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Einführung - Comp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Computer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6318056" y="3686078"/>
            <a:ext cx="7620001" cy="4279901"/>
            <a:chOff x="0" y="0"/>
            <a:chExt cx="7620000" cy="4279900"/>
          </a:xfrm>
        </p:grpSpPr>
        <p:pic>
          <p:nvPicPr>
            <p:cNvPr id="225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7620000" cy="427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microsoft.com"/>
            <p:cNvSpPr txBox="1"/>
            <p:nvPr/>
          </p:nvSpPr>
          <p:spPr>
            <a:xfrm>
              <a:off x="5519586" y="0"/>
              <a:ext cx="2073555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>
                  <a:hlinkClick r:id="rId3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3" invalidUrl="" action="" tgtFrame="" tooltip="" history="1" highlightClick="0" endSnd="0"/>
                </a:rPr>
                <a:t>microsoft.com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773364" y="8203298"/>
            <a:ext cx="7850206" cy="5270343"/>
            <a:chOff x="0" y="0"/>
            <a:chExt cx="7850204" cy="5270341"/>
          </a:xfrm>
        </p:grpSpPr>
        <p:pic>
          <p:nvPicPr>
            <p:cNvPr id="22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850205" cy="5270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" name="test.de"/>
            <p:cNvSpPr txBox="1"/>
            <p:nvPr/>
          </p:nvSpPr>
          <p:spPr>
            <a:xfrm>
              <a:off x="6268203" y="0"/>
              <a:ext cx="1051561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>
                  <a:hlinkClick r:id="rId8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8" invalidUrl="" action="" tgtFrame="" tooltip="" history="1" highlightClick="0" endSnd="0"/>
                </a:rPr>
                <a:t>test.de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9127442" y="8203298"/>
            <a:ext cx="7493957" cy="5002159"/>
            <a:chOff x="0" y="0"/>
            <a:chExt cx="7493956" cy="5002157"/>
          </a:xfrm>
        </p:grpSpPr>
        <p:pic>
          <p:nvPicPr>
            <p:cNvPr id="23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7493957" cy="5002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" name="cern.ch"/>
            <p:cNvSpPr txBox="1"/>
            <p:nvPr/>
          </p:nvSpPr>
          <p:spPr>
            <a:xfrm>
              <a:off x="1300795" y="0"/>
              <a:ext cx="1135990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>
                  <a:hlinkClick r:id="rId10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10" invalidUrl="" action="" tgtFrame="" tooltip="" history="1" highlightClick="0" endSnd="0"/>
                </a:rPr>
                <a:t>cern.ch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4"/>
      <p:bldP build="whole" bldLvl="1" animBg="1" rev="0" advAuto="0" spid="221" grpId="1"/>
      <p:bldP build="whole" bldLvl="1" animBg="1" rev="0" advAuto="0" spid="227" grpId="2"/>
      <p:bldP build="whole" bldLvl="1" animBg="1" rev="0" advAuto="0" spid="230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6" name="Screenshot 2022-08-23 at 10.44.24.png" descr="Screenshot 2022-08-23 at 10.44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0" y="2235200"/>
            <a:ext cx="12966700" cy="1216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shot 2022-08-23 at 10.45.28.png" descr="Screenshot 2022-08-23 at 10.45.28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74"/>
          <a:stretch>
            <a:fillRect/>
          </a:stretch>
        </p:blipFill>
        <p:spPr>
          <a:xfrm>
            <a:off x="17550429" y="4184734"/>
            <a:ext cx="6696445" cy="890103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inführung - Comp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Computer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2189883" y="4317290"/>
            <a:ext cx="14490701" cy="8636001"/>
            <a:chOff x="0" y="0"/>
            <a:chExt cx="14490700" cy="8636000"/>
          </a:xfrm>
        </p:grpSpPr>
        <p:pic>
          <p:nvPicPr>
            <p:cNvPr id="23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4490700" cy="863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" name="raspberrypi.com"/>
            <p:cNvSpPr txBox="1"/>
            <p:nvPr/>
          </p:nvSpPr>
          <p:spPr>
            <a:xfrm rot="1297971">
              <a:off x="6341553" y="7077734"/>
              <a:ext cx="2344218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raspberrypi.com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6428458" y="3254510"/>
            <a:ext cx="6013553" cy="2601030"/>
            <a:chOff x="-3006775" y="-477013"/>
            <a:chExt cx="6013551" cy="2601029"/>
          </a:xfrm>
        </p:grpSpPr>
        <p:sp>
          <p:nvSpPr>
            <p:cNvPr id="242" name="GPIO…"/>
            <p:cNvSpPr txBox="1"/>
            <p:nvPr/>
          </p:nvSpPr>
          <p:spPr>
            <a:xfrm>
              <a:off x="-3006776" y="-477014"/>
              <a:ext cx="6013552" cy="1601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300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GPIO</a:t>
              </a:r>
            </a:p>
            <a:p>
              <a:pPr>
                <a:defRPr sz="3300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t>(</a:t>
              </a:r>
              <a:r>
                <a:rPr b="1"/>
                <a:t>G</a:t>
              </a:r>
              <a:r>
                <a:t>eneral </a:t>
              </a:r>
              <a:r>
                <a:rPr b="1"/>
                <a:t>P</a:t>
              </a:r>
              <a:r>
                <a:t>urpose </a:t>
              </a:r>
              <a:r>
                <a:rPr b="1"/>
                <a:t>I</a:t>
              </a:r>
              <a:r>
                <a:t>nput/</a:t>
              </a:r>
              <a:r>
                <a:rPr b="1"/>
                <a:t>O</a:t>
              </a:r>
              <a:r>
                <a:t>utput)</a:t>
              </a:r>
            </a:p>
            <a:p>
              <a:pPr>
                <a:defRPr sz="3300">
                  <a:solidFill>
                    <a:schemeClr val="accent5">
                      <a:lumOff val="-29866"/>
                    </a:schemeClr>
                  </a:solidFill>
                </a:defRPr>
              </a:pPr>
              <a:r>
                <a:rPr u="sng">
                  <a:hlinkClick r:id="rId5" invalidUrl="" action="" tgtFrame="" tooltip="" history="1" highlightClick="0" endSnd="0"/>
                </a:rPr>
                <a:t>pinout.xyz</a:t>
              </a:r>
            </a:p>
          </p:txBody>
        </p:sp>
        <p:pic>
          <p:nvPicPr>
            <p:cNvPr id="243" name="Line Shape" descr="Line Shap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0800000">
              <a:off x="54922" y="683510"/>
              <a:ext cx="1119927" cy="14405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  <p:bldP build="whole" bldLvl="1" animBg="1" rev="0" advAuto="0" spid="24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Einführung - Betriebs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Betriebssystem</a:t>
            </a:r>
          </a:p>
        </p:txBody>
      </p:sp>
      <p:sp>
        <p:nvSpPr>
          <p:cNvPr id="24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4441" y="5450423"/>
            <a:ext cx="1778001" cy="21076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7" name="Group"/>
          <p:cNvGrpSpPr/>
          <p:nvPr/>
        </p:nvGrpSpPr>
        <p:grpSpPr>
          <a:xfrm>
            <a:off x="743173" y="3323857"/>
            <a:ext cx="9709269" cy="7607315"/>
            <a:chOff x="0" y="0"/>
            <a:chExt cx="9709267" cy="7607313"/>
          </a:xfrm>
        </p:grpSpPr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201409" y="1272961"/>
              <a:ext cx="1778001" cy="1948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201409" y="4315002"/>
              <a:ext cx="1778001" cy="419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931267" y="5827090"/>
              <a:ext cx="1778001" cy="1780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201409" y="5828201"/>
              <a:ext cx="1778001" cy="177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Bekanntesten Betriebssysteme"/>
            <p:cNvSpPr txBox="1"/>
            <p:nvPr/>
          </p:nvSpPr>
          <p:spPr>
            <a:xfrm>
              <a:off x="0" y="0"/>
              <a:ext cx="6216291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Bekanntesten Betriebssysteme</a:t>
              </a:r>
            </a:p>
          </p:txBody>
        </p:sp>
        <p:sp>
          <p:nvSpPr>
            <p:cNvPr id="255" name="PC"/>
            <p:cNvSpPr txBox="1"/>
            <p:nvPr/>
          </p:nvSpPr>
          <p:spPr>
            <a:xfrm>
              <a:off x="1166899" y="3240708"/>
              <a:ext cx="6216291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PC</a:t>
              </a:r>
            </a:p>
          </p:txBody>
        </p:sp>
        <p:sp>
          <p:nvSpPr>
            <p:cNvPr id="256" name="Smartphone"/>
            <p:cNvSpPr txBox="1"/>
            <p:nvPr/>
          </p:nvSpPr>
          <p:spPr>
            <a:xfrm>
              <a:off x="0" y="6315202"/>
              <a:ext cx="6216291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Smartphone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10185635" y="4758394"/>
            <a:ext cx="8764427" cy="2998238"/>
            <a:chOff x="-50800" y="0"/>
            <a:chExt cx="8764425" cy="2998236"/>
          </a:xfrm>
        </p:grpSpPr>
        <p:pic>
          <p:nvPicPr>
            <p:cNvPr id="258" name="Line Line" descr="Line Lin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50800" y="1296322"/>
              <a:ext cx="2303266" cy="405592"/>
            </a:xfrm>
            <a:prstGeom prst="rect">
              <a:avLst/>
            </a:prstGeom>
            <a:effectLst/>
          </p:spPr>
        </p:pic>
        <p:sp>
          <p:nvSpPr>
            <p:cNvPr id="260" name="Distros"/>
            <p:cNvSpPr txBox="1"/>
            <p:nvPr/>
          </p:nvSpPr>
          <p:spPr>
            <a:xfrm>
              <a:off x="2724991" y="1094902"/>
              <a:ext cx="20223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Distros</a:t>
              </a:r>
            </a:p>
          </p:txBody>
        </p:sp>
        <p:sp>
          <p:nvSpPr>
            <p:cNvPr id="261" name="Debian…"/>
            <p:cNvSpPr txBox="1"/>
            <p:nvPr/>
          </p:nvSpPr>
          <p:spPr>
            <a:xfrm>
              <a:off x="5979264" y="0"/>
              <a:ext cx="2734362" cy="2998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20000"/>
                </a:lnSpc>
                <a:spcBef>
                  <a:spcPts val="4500"/>
                </a:spcBef>
                <a:defRPr i="1" sz="4800">
                  <a:solidFill>
                    <a:srgbClr val="000000"/>
                  </a:solidFill>
                </a:defRPr>
              </a:pPr>
              <a:r>
                <a:t>Debian</a:t>
              </a:r>
            </a:p>
            <a:p>
              <a:pPr algn="l">
                <a:lnSpc>
                  <a:spcPct val="20000"/>
                </a:lnSpc>
                <a:spcBef>
                  <a:spcPts val="4500"/>
                </a:spcBef>
                <a:defRPr i="1" sz="4800">
                  <a:solidFill>
                    <a:srgbClr val="000000"/>
                  </a:solidFill>
                </a:defRPr>
              </a:pPr>
              <a:r>
                <a:t>archLinux</a:t>
              </a:r>
            </a:p>
            <a:p>
              <a:pPr algn="l">
                <a:lnSpc>
                  <a:spcPct val="20000"/>
                </a:lnSpc>
                <a:spcBef>
                  <a:spcPts val="4500"/>
                </a:spcBef>
                <a:defRPr i="1" sz="4800">
                  <a:solidFill>
                    <a:srgbClr val="000000"/>
                  </a:solidFill>
                </a:defRPr>
              </a:pPr>
              <a:r>
                <a:t>Fedora</a:t>
              </a:r>
            </a:p>
            <a:p>
              <a:pPr algn="l">
                <a:lnSpc>
                  <a:spcPct val="20000"/>
                </a:lnSpc>
                <a:spcBef>
                  <a:spcPts val="4500"/>
                </a:spcBef>
                <a:defRPr i="1" sz="4800">
                  <a:solidFill>
                    <a:srgbClr val="000000"/>
                  </a:solidFill>
                </a:defRPr>
              </a:pPr>
              <a:r>
                <a:t>etc.</a:t>
              </a:r>
            </a:p>
          </p:txBody>
        </p:sp>
        <p:sp>
          <p:nvSpPr>
            <p:cNvPr id="262" name="Equation"/>
            <p:cNvSpPr txBox="1"/>
            <p:nvPr/>
          </p:nvSpPr>
          <p:spPr>
            <a:xfrm>
              <a:off x="5131186" y="159617"/>
              <a:ext cx="777876" cy="26790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</m:oMath>
                </m:oMathPara>
              </a14:m>
              <a:endParaRPr sz="24500"/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6431460" y="4984775"/>
            <a:ext cx="4704036" cy="4926401"/>
            <a:chOff x="0" y="-67272"/>
            <a:chExt cx="4704034" cy="4926400"/>
          </a:xfrm>
        </p:grpSpPr>
        <p:pic>
          <p:nvPicPr>
            <p:cNvPr id="264" name="Line Shape" descr="Line Shap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6867338">
              <a:off x="1218353" y="484774"/>
              <a:ext cx="3071600" cy="2887191"/>
            </a:xfrm>
            <a:prstGeom prst="rect">
              <a:avLst/>
            </a:prstGeom>
            <a:effectLst/>
          </p:spPr>
        </p:pic>
        <p:sp>
          <p:nvSpPr>
            <p:cNvPr id="266" name="Raspbian"/>
            <p:cNvSpPr txBox="1"/>
            <p:nvPr/>
          </p:nvSpPr>
          <p:spPr>
            <a:xfrm>
              <a:off x="0" y="3926520"/>
              <a:ext cx="3187370" cy="93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20000"/>
                </a:lnSpc>
                <a:spcBef>
                  <a:spcPts val="4500"/>
                </a:spcBef>
                <a:defRPr b="1" i="1" sz="5400">
                  <a:solidFill>
                    <a:srgbClr val="D41B58"/>
                  </a:solidFill>
                </a:defRPr>
              </a:lvl1pPr>
            </a:lstStyle>
            <a:p>
              <a:pPr/>
              <a:r>
                <a:t>Raspbian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4"/>
      <p:bldP build="whole" bldLvl="1" animBg="1" rev="0" advAuto="0" spid="257" grpId="1"/>
      <p:bldP build="whole" bldLvl="1" animBg="1" rev="0" advAuto="0" spid="263" grpId="3"/>
      <p:bldP build="whole" bldLvl="1" animBg="1" rev="0" advAuto="0" spid="249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Einführung - Programmier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Einführung - Programmieren</a:t>
            </a:r>
          </a:p>
        </p:txBody>
      </p:sp>
      <p:sp>
        <p:nvSpPr>
          <p:cNvPr id="270" name="Python - Grundlag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Python - Grundlagen</a:t>
            </a:r>
          </a:p>
        </p:txBody>
      </p:sp>
      <p:sp>
        <p:nvSpPr>
          <p:cNvPr id="271" name="Easy to learn - hard to master…"/>
          <p:cNvSpPr txBox="1"/>
          <p:nvPr>
            <p:ph type="body" sz="half" idx="1"/>
          </p:nvPr>
        </p:nvSpPr>
        <p:spPr>
          <a:xfrm>
            <a:off x="1206500" y="4248504"/>
            <a:ext cx="13681742" cy="8256012"/>
          </a:xfrm>
          <a:prstGeom prst="rect">
            <a:avLst/>
          </a:prstGeom>
        </p:spPr>
        <p:txBody>
          <a:bodyPr/>
          <a:lstStyle/>
          <a:p>
            <a:pPr marL="585215" indent="-585215" defTabSz="2340805">
              <a:spcBef>
                <a:spcPts val="4300"/>
              </a:spcBef>
              <a:defRPr sz="4608"/>
            </a:pPr>
            <a:r>
              <a:t>Easy to learn - hard to master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“Objekt-orientiert” 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script-Sprache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Blöcke strukturiert durch Einrückung (indentation) 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Verfügbar für alle gängigen Betriebssysteme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Sehr weit vertreten/genutzt in der Wissenschaft </a:t>
            </a:r>
          </a:p>
          <a:p>
            <a:pPr lvl="1" marL="1170431" indent="-585215" defTabSz="2340805">
              <a:spcBef>
                <a:spcPts val="4300"/>
              </a:spcBef>
              <a:defRPr sz="4608"/>
            </a:pPr>
            <a:r>
              <a:rPr u="sng">
                <a:hlinkClick r:id="rId2" invalidUrl="" action="" tgtFrame="" tooltip="" history="1" highlightClick="0" endSnd="0"/>
              </a:rPr>
              <a:t>github.com/uhh-cms/columnflow</a:t>
            </a:r>
            <a:r>
              <a:t> ??</a:t>
            </a:r>
          </a:p>
        </p:txBody>
      </p:sp>
      <p:sp>
        <p:nvSpPr>
          <p:cNvPr id="272" name="print(“hello world!”)…"/>
          <p:cNvSpPr txBox="1"/>
          <p:nvPr/>
        </p:nvSpPr>
        <p:spPr>
          <a:xfrm>
            <a:off x="15095287" y="4282341"/>
            <a:ext cx="8287202" cy="3962401"/>
          </a:xfrm>
          <a:prstGeom prst="rect">
            <a:avLst/>
          </a:prstGeom>
          <a:solidFill>
            <a:srgbClr val="5E5E5E">
              <a:alpha val="105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print(“hello world!”) 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 hello world! 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print(1+1)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2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print(12*3)</a:t>
            </a:r>
          </a:p>
          <a:p>
            <a:pPr algn="l" defTabSz="2451496">
              <a:defRPr sz="34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#Ausgabe: 36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